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293" r:id="rId2"/>
    <p:sldId id="2235" r:id="rId3"/>
    <p:sldId id="2353" r:id="rId4"/>
    <p:sldId id="2355" r:id="rId5"/>
    <p:sldId id="2364" r:id="rId6"/>
    <p:sldId id="2365" r:id="rId7"/>
    <p:sldId id="2366" r:id="rId8"/>
    <p:sldId id="2368" r:id="rId9"/>
    <p:sldId id="2296" r:id="rId10"/>
    <p:sldId id="2334" r:id="rId11"/>
    <p:sldId id="2347" r:id="rId12"/>
    <p:sldId id="2348" r:id="rId13"/>
    <p:sldId id="2375" r:id="rId14"/>
    <p:sldId id="2384" r:id="rId15"/>
    <p:sldId id="2349" r:id="rId16"/>
    <p:sldId id="2385" r:id="rId17"/>
    <p:sldId id="2350" r:id="rId18"/>
    <p:sldId id="2376" r:id="rId19"/>
    <p:sldId id="2378" r:id="rId20"/>
    <p:sldId id="2377" r:id="rId21"/>
    <p:sldId id="2379" r:id="rId22"/>
    <p:sldId id="2380" r:id="rId23"/>
    <p:sldId id="2381" r:id="rId24"/>
    <p:sldId id="2382" r:id="rId25"/>
    <p:sldId id="2383" r:id="rId26"/>
    <p:sldId id="2370" r:id="rId27"/>
    <p:sldId id="2417" r:id="rId28"/>
    <p:sldId id="2371" r:id="rId29"/>
    <p:sldId id="2418" r:id="rId30"/>
    <p:sldId id="2419" r:id="rId31"/>
    <p:sldId id="2421" r:id="rId32"/>
    <p:sldId id="2422" r:id="rId33"/>
    <p:sldId id="2372" r:id="rId34"/>
    <p:sldId id="2373" r:id="rId35"/>
    <p:sldId id="2374" r:id="rId36"/>
    <p:sldId id="2398" r:id="rId37"/>
    <p:sldId id="2399" r:id="rId38"/>
    <p:sldId id="2386" r:id="rId39"/>
    <p:sldId id="2387" r:id="rId40"/>
    <p:sldId id="2388" r:id="rId41"/>
    <p:sldId id="2389" r:id="rId42"/>
    <p:sldId id="2390" r:id="rId43"/>
    <p:sldId id="2391" r:id="rId44"/>
    <p:sldId id="2392" r:id="rId45"/>
    <p:sldId id="2393" r:id="rId46"/>
    <p:sldId id="2394" r:id="rId47"/>
    <p:sldId id="2395" r:id="rId48"/>
    <p:sldId id="2396" r:id="rId49"/>
    <p:sldId id="2397" r:id="rId50"/>
    <p:sldId id="2344" r:id="rId51"/>
    <p:sldId id="2297" r:id="rId52"/>
  </p:sldIdLst>
  <p:sldSz cx="24377650" cy="13716000"/>
  <p:notesSz cx="6858000" cy="9144000"/>
  <p:defaultTex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088">
          <p15:clr>
            <a:srgbClr val="A4A3A4"/>
          </p15:clr>
        </p15:guide>
        <p15:guide id="2" orient="horz" pos="4320">
          <p15:clr>
            <a:srgbClr val="A4A3A4"/>
          </p15:clr>
        </p15:guide>
        <p15:guide id="3" pos="767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B4C52"/>
    <a:srgbClr val="817E9A"/>
    <a:srgbClr val="4AEDDE"/>
    <a:srgbClr val="3B1F4D"/>
    <a:srgbClr val="000E36"/>
    <a:srgbClr val="000000"/>
    <a:srgbClr val="FDEA57"/>
    <a:srgbClr val="FA484D"/>
    <a:srgbClr val="583F52"/>
    <a:srgbClr val="74F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2" autoAdjust="0"/>
    <p:restoredTop sz="68605" autoAdjust="0"/>
  </p:normalViewPr>
  <p:slideViewPr>
    <p:cSldViewPr snapToGrid="0" snapToObjects="1">
      <p:cViewPr varScale="1">
        <p:scale>
          <a:sx n="29" d="100"/>
          <a:sy n="29" d="100"/>
        </p:scale>
        <p:origin x="900" y="68"/>
      </p:cViewPr>
      <p:guideLst>
        <p:guide orient="horz" pos="8088"/>
        <p:guide orient="horz" pos="4320"/>
        <p:guide pos="7678"/>
      </p:guideLst>
    </p:cSldViewPr>
  </p:slideViewPr>
  <p:notesTextViewPr>
    <p:cViewPr>
      <p:scale>
        <a:sx n="100" d="100"/>
        <a:sy n="100" d="100"/>
      </p:scale>
      <p:origin x="0" y="0"/>
    </p:cViewPr>
  </p:notesTextViewPr>
  <p:sorterViewPr>
    <p:cViewPr>
      <p:scale>
        <a:sx n="43" d="100"/>
        <a:sy n="43"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panose="020F0302020204030204"/>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panose="020F0302020204030204"/>
              </a:defRPr>
            </a:lvl1pPr>
          </a:lstStyle>
          <a:p>
            <a:fld id="{EFC10EE1-B198-C942-8235-326C972CBB30}" type="datetimeFigureOut">
              <a:rPr lang="en-US" smtClean="0"/>
              <a:t>9/6/2019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panose="020F0302020204030204"/>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panose="020F0302020204030204"/>
              </a:defRPr>
            </a:lvl1pPr>
          </a:lstStyle>
          <a:p>
            <a:fld id="{006BE02D-20C0-F840-AFAC-BEA99C74FDC2}" type="slidenum">
              <a:rPr lang="en-US" smtClean="0"/>
              <a:t>‹#›</a:t>
            </a:fld>
            <a:endParaRPr lang="en-US" dirty="0"/>
          </a:p>
        </p:txBody>
      </p:sp>
    </p:spTree>
    <p:extLst>
      <p:ext uri="{BB962C8B-B14F-4D97-AF65-F5344CB8AC3E}">
        <p14:creationId xmlns:p14="http://schemas.microsoft.com/office/powerpoint/2010/main" val="92953532"/>
      </p:ext>
    </p:extLst>
  </p:cSld>
  <p:clrMap bg1="lt1" tx1="dk1" bg2="lt2" tx2="dk2" accent1="accent1" accent2="accent2" accent3="accent3" accent4="accent4" accent5="accent5" accent6="accent6" hlink="hlink" folHlink="folHlink"/>
  <p:notesStyle>
    <a:lvl1pPr marL="0" algn="l" defTabSz="914400" rtl="0" eaLnBrk="1" latinLnBrk="0" hangingPunct="1">
      <a:defRPr sz="2400" kern="1200">
        <a:solidFill>
          <a:schemeClr val="tx1"/>
        </a:solidFill>
        <a:latin typeface="Calibri Light" panose="020F0302020204030204"/>
        <a:ea typeface="+mn-ea"/>
        <a:cs typeface="+mn-cs"/>
      </a:defRPr>
    </a:lvl1pPr>
    <a:lvl2pPr marL="914400" algn="l" defTabSz="914400" rtl="0" eaLnBrk="1" latinLnBrk="0" hangingPunct="1">
      <a:defRPr sz="2400" kern="1200">
        <a:solidFill>
          <a:schemeClr val="tx1"/>
        </a:solidFill>
        <a:latin typeface="Calibri Light" panose="020F0302020204030204"/>
        <a:ea typeface="+mn-ea"/>
        <a:cs typeface="+mn-cs"/>
      </a:defRPr>
    </a:lvl2pPr>
    <a:lvl3pPr marL="1828165" algn="l" defTabSz="914400" rtl="0" eaLnBrk="1" latinLnBrk="0" hangingPunct="1">
      <a:defRPr sz="2400" kern="1200">
        <a:solidFill>
          <a:schemeClr val="tx1"/>
        </a:solidFill>
        <a:latin typeface="Calibri Light" panose="020F0302020204030204"/>
        <a:ea typeface="+mn-ea"/>
        <a:cs typeface="+mn-cs"/>
      </a:defRPr>
    </a:lvl3pPr>
    <a:lvl4pPr marL="2742565" algn="l" defTabSz="914400" rtl="0" eaLnBrk="1" latinLnBrk="0" hangingPunct="1">
      <a:defRPr sz="2400" kern="1200">
        <a:solidFill>
          <a:schemeClr val="tx1"/>
        </a:solidFill>
        <a:latin typeface="Calibri Light" panose="020F0302020204030204"/>
        <a:ea typeface="+mn-ea"/>
        <a:cs typeface="+mn-cs"/>
      </a:defRPr>
    </a:lvl4pPr>
    <a:lvl5pPr marL="3656965" algn="l" defTabSz="914400" rtl="0" eaLnBrk="1" latinLnBrk="0" hangingPunct="1">
      <a:defRPr sz="2400" kern="1200">
        <a:solidFill>
          <a:schemeClr val="tx1"/>
        </a:solidFill>
        <a:latin typeface="Calibri Light" panose="020F0302020204030204"/>
        <a:ea typeface="+mn-ea"/>
        <a:cs typeface="+mn-cs"/>
      </a:defRPr>
    </a:lvl5pPr>
    <a:lvl6pPr marL="4571365" algn="l" defTabSz="914400" rtl="0" eaLnBrk="1" latinLnBrk="0" hangingPunct="1">
      <a:defRPr sz="2400" kern="1200">
        <a:solidFill>
          <a:schemeClr val="tx1"/>
        </a:solidFill>
        <a:latin typeface="+mn-lt"/>
        <a:ea typeface="+mn-ea"/>
        <a:cs typeface="+mn-cs"/>
      </a:defRPr>
    </a:lvl6pPr>
    <a:lvl7pPr marL="5485130" algn="l" defTabSz="914400" rtl="0" eaLnBrk="1" latinLnBrk="0" hangingPunct="1">
      <a:defRPr sz="2400" kern="1200">
        <a:solidFill>
          <a:schemeClr val="tx1"/>
        </a:solidFill>
        <a:latin typeface="+mn-lt"/>
        <a:ea typeface="+mn-ea"/>
        <a:cs typeface="+mn-cs"/>
      </a:defRPr>
    </a:lvl7pPr>
    <a:lvl8pPr marL="6399530" algn="l" defTabSz="914400" rtl="0" eaLnBrk="1" latinLnBrk="0" hangingPunct="1">
      <a:defRPr sz="2400" kern="1200">
        <a:solidFill>
          <a:schemeClr val="tx1"/>
        </a:solidFill>
        <a:latin typeface="+mn-lt"/>
        <a:ea typeface="+mn-ea"/>
        <a:cs typeface="+mn-cs"/>
      </a:defRPr>
    </a:lvl8pPr>
    <a:lvl9pPr marL="7313930" algn="l" defTabSz="914400"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内网穿透指的是</a:t>
            </a:r>
            <a:r>
              <a:rPr lang="zh-CN" altLang="en-US" sz="2400" dirty="0"/>
              <a:t>你的服务器（硬件）处在局域网中，想要从外网向内网中这台服务器发送请求，你必须要做一些事情让这些请求可以准确地发进来。</a:t>
            </a:r>
          </a:p>
          <a:p>
            <a:endParaRPr lang="zh-CN" alt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13</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我们找到的解决办法是使用花生壳这个软件来实现内网穿透的功能，而且是免费的。主要步骤就是下载客户端软件，注册账号，申请免费域名</a:t>
            </a:r>
          </a:p>
        </p:txBody>
      </p:sp>
      <p:sp>
        <p:nvSpPr>
          <p:cNvPr id="4" name="灯片编号占位符 3"/>
          <p:cNvSpPr>
            <a:spLocks noGrp="1"/>
          </p:cNvSpPr>
          <p:nvPr>
            <p:ph type="sldNum" sz="quarter" idx="10"/>
          </p:nvPr>
        </p:nvSpPr>
        <p:spPr/>
        <p:txBody>
          <a:bodyPr/>
          <a:lstStyle/>
          <a:p>
            <a:fld id="{006BE02D-20C0-F840-AFAC-BEA99C74FDC2}" type="slidenum">
              <a:rPr lang="en-US" smtClean="0"/>
              <a:t>14</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接下来就是实现服务器的代码，我们采用</a:t>
            </a:r>
            <a:r>
              <a:rPr lang="en-US" altLang="zh-CN" dirty="0"/>
              <a:t>post</a:t>
            </a:r>
            <a:r>
              <a:rPr lang="zh-CN" altLang="en-US" dirty="0"/>
              <a:t>方法实现服务器接收</a:t>
            </a:r>
            <a:r>
              <a:rPr lang="en-US" altLang="zh-CN" dirty="0"/>
              <a:t>android</a:t>
            </a:r>
            <a:r>
              <a:rPr lang="zh-CN" altLang="en-US" dirty="0"/>
              <a:t>端发来的照片，变量</a:t>
            </a:r>
            <a:r>
              <a:rPr lang="en-US" altLang="zh-CN" dirty="0" err="1"/>
              <a:t>finalLabel</a:t>
            </a:r>
            <a:r>
              <a:rPr lang="zh-CN" altLang="en-US"/>
              <a:t>保存</a:t>
            </a:r>
            <a:r>
              <a:rPr lang="zh-CN" altLang="en-US" dirty="0"/>
              <a:t>照片的地址，方便测试的时候调用照片。</a:t>
            </a:r>
          </a:p>
        </p:txBody>
      </p:sp>
      <p:sp>
        <p:nvSpPr>
          <p:cNvPr id="4" name="灯片编号占位符 3"/>
          <p:cNvSpPr>
            <a:spLocks noGrp="1"/>
          </p:cNvSpPr>
          <p:nvPr>
            <p:ph type="sldNum" sz="quarter" idx="10"/>
          </p:nvPr>
        </p:nvSpPr>
        <p:spPr/>
        <p:txBody>
          <a:bodyPr/>
          <a:lstStyle/>
          <a:p>
            <a:fld id="{006BE02D-20C0-F840-AFAC-BEA99C74FDC2}" type="slidenum">
              <a:rPr lang="en-US" smtClean="0"/>
              <a:t>15</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Java</a:t>
            </a:r>
            <a:r>
              <a:rPr lang="zh-CN" altLang="en-US" dirty="0"/>
              <a:t>调用</a:t>
            </a:r>
            <a:r>
              <a:rPr lang="en-US" altLang="zh-CN" dirty="0" err="1"/>
              <a:t>tensorflow</a:t>
            </a:r>
            <a:r>
              <a:rPr lang="zh-CN" altLang="en-US" dirty="0"/>
              <a:t>模型我们是找的网上的代码，加以修改，在类</a:t>
            </a:r>
            <a:r>
              <a:rPr lang="en-US" altLang="zh-CN" dirty="0" err="1"/>
              <a:t>labelimage</a:t>
            </a:r>
            <a:r>
              <a:rPr lang="zh-CN" altLang="en-US" dirty="0"/>
              <a:t>中实现的。然后直接在</a:t>
            </a:r>
            <a:r>
              <a:rPr lang="en-US" altLang="zh-CN" dirty="0" err="1"/>
              <a:t>myservlet</a:t>
            </a:r>
            <a:r>
              <a:rPr lang="zh-CN" altLang="en-US" dirty="0"/>
              <a:t>中调用。</a:t>
            </a:r>
          </a:p>
        </p:txBody>
      </p:sp>
      <p:sp>
        <p:nvSpPr>
          <p:cNvPr id="4" name="灯片编号占位符 3"/>
          <p:cNvSpPr>
            <a:spLocks noGrp="1"/>
          </p:cNvSpPr>
          <p:nvPr>
            <p:ph type="sldNum" sz="quarter" idx="10"/>
          </p:nvPr>
        </p:nvSpPr>
        <p:spPr/>
        <p:txBody>
          <a:bodyPr/>
          <a:lstStyle/>
          <a:p>
            <a:fld id="{006BE02D-20C0-F840-AFAC-BEA99C74FDC2}" type="slidenum">
              <a:rPr lang="en-US" smtClean="0"/>
              <a:t>16</a:t>
            </a:fld>
            <a:endParaRPr lang="en-US" dirty="0"/>
          </a:p>
        </p:txBody>
      </p:sp>
    </p:spTree>
    <p:extLst>
      <p:ext uri="{BB962C8B-B14F-4D97-AF65-F5344CB8AC3E}">
        <p14:creationId xmlns:p14="http://schemas.microsoft.com/office/powerpoint/2010/main" val="796097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下面我就来详细讲讲服务器测试过程中的各种，以及我是怎么解决的，这也是踩坑爬坑的过程</a:t>
            </a:r>
          </a:p>
        </p:txBody>
      </p:sp>
      <p:sp>
        <p:nvSpPr>
          <p:cNvPr id="4" name="灯片编号占位符 3"/>
          <p:cNvSpPr>
            <a:spLocks noGrp="1"/>
          </p:cNvSpPr>
          <p:nvPr>
            <p:ph type="sldNum" sz="quarter" idx="5"/>
          </p:nvPr>
        </p:nvSpPr>
        <p:spPr/>
        <p:txBody>
          <a:bodyPr/>
          <a:lstStyle/>
          <a:p>
            <a:fld id="{006BE02D-20C0-F840-AFAC-BEA99C74FDC2}" type="slidenum">
              <a:rPr lang="en-US" smtClean="0"/>
              <a:t>17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于是我就将项目运行时的路径输出检查我的模型路径是否定义错误。发现项目运行路径特别奇怪，我在想项目是部署在</a:t>
            </a:r>
            <a:r>
              <a:rPr lang="en-US" altLang="zh-CN" dirty="0"/>
              <a:t>tomcat</a:t>
            </a:r>
            <a:r>
              <a:rPr lang="zh-CN" altLang="en-US" dirty="0"/>
              <a:t>上的，运行时的路径怎么这么奇怪</a:t>
            </a:r>
          </a:p>
        </p:txBody>
      </p:sp>
      <p:sp>
        <p:nvSpPr>
          <p:cNvPr id="4" name="灯片编号占位符 3"/>
          <p:cNvSpPr>
            <a:spLocks noGrp="1"/>
          </p:cNvSpPr>
          <p:nvPr>
            <p:ph type="sldNum" sz="quarter" idx="5"/>
          </p:nvPr>
        </p:nvSpPr>
        <p:spPr/>
        <p:txBody>
          <a:bodyPr/>
          <a:lstStyle/>
          <a:p>
            <a:fld id="{006BE02D-20C0-F840-AFAC-BEA99C74FDC2}" type="slidenum">
              <a:rPr lang="en-US" smtClean="0"/>
              <a:t>18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上网查询后发现在创建项目的</a:t>
            </a:r>
            <a:r>
              <a:rPr lang="en-US" altLang="zh-CN" dirty="0"/>
              <a:t>server</a:t>
            </a:r>
            <a:r>
              <a:rPr lang="zh-CN" altLang="en-US" dirty="0"/>
              <a:t>时，有一个</a:t>
            </a:r>
            <a:r>
              <a:rPr lang="en-US" altLang="zh-CN" dirty="0"/>
              <a:t>server location</a:t>
            </a:r>
            <a:r>
              <a:rPr lang="zh-CN" altLang="en-US" dirty="0"/>
              <a:t>的部署路径配置。那我为什么一开始部署的时候没有配置呢？因为我当时用的那个教程没有说要配置，在建立</a:t>
            </a:r>
            <a:r>
              <a:rPr lang="en-US" altLang="zh-CN" dirty="0"/>
              <a:t>server</a:t>
            </a:r>
            <a:r>
              <a:rPr lang="zh-CN" altLang="en-US" dirty="0"/>
              <a:t>时，会有一个这样的窗口，当时我看的教程里告诉我选中你要部署到</a:t>
            </a:r>
            <a:r>
              <a:rPr lang="en-US" altLang="zh-CN" dirty="0"/>
              <a:t>server</a:t>
            </a:r>
            <a:r>
              <a:rPr lang="zh-CN" altLang="en-US" dirty="0"/>
              <a:t>的</a:t>
            </a:r>
            <a:r>
              <a:rPr lang="en-US" altLang="zh-CN" dirty="0"/>
              <a:t>web</a:t>
            </a:r>
            <a:r>
              <a:rPr lang="zh-CN" altLang="en-US" dirty="0"/>
              <a:t>工程，然后</a:t>
            </a:r>
            <a:r>
              <a:rPr lang="en-US" altLang="zh-CN" dirty="0"/>
              <a:t>server</a:t>
            </a:r>
            <a:r>
              <a:rPr lang="zh-CN" altLang="en-US" dirty="0"/>
              <a:t>创建成功。但是更坑的是，在你选择好项目添加进去后，那个配置的窗口不会弹出来。真的害死人。</a:t>
            </a:r>
          </a:p>
        </p:txBody>
      </p:sp>
      <p:sp>
        <p:nvSpPr>
          <p:cNvPr id="4" name="灯片编号占位符 3"/>
          <p:cNvSpPr>
            <a:spLocks noGrp="1"/>
          </p:cNvSpPr>
          <p:nvPr>
            <p:ph type="sldNum" sz="quarter" idx="5"/>
          </p:nvPr>
        </p:nvSpPr>
        <p:spPr/>
        <p:txBody>
          <a:bodyPr/>
          <a:lstStyle/>
          <a:p>
            <a:fld id="{006BE02D-20C0-F840-AFAC-BEA99C74FDC2}" type="slidenum">
              <a:rPr lang="en-US" smtClean="0"/>
              <a:t>19</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然后更令人恼火的是，</a:t>
            </a:r>
            <a:r>
              <a:rPr lang="en-US" altLang="zh-CN" dirty="0"/>
              <a:t>server</a:t>
            </a:r>
            <a:r>
              <a:rPr lang="zh-CN" altLang="en-US" dirty="0"/>
              <a:t>一旦添加项目，</a:t>
            </a:r>
            <a:r>
              <a:rPr lang="en-US" altLang="zh-CN" dirty="0"/>
              <a:t>server location</a:t>
            </a:r>
            <a:r>
              <a:rPr lang="zh-CN" altLang="en-US" dirty="0"/>
              <a:t>便不能更改，我只能把原来的</a:t>
            </a:r>
            <a:r>
              <a:rPr lang="en-US" altLang="zh-CN" dirty="0"/>
              <a:t>server</a:t>
            </a:r>
            <a:r>
              <a:rPr lang="zh-CN" altLang="en-US" dirty="0"/>
              <a:t>删掉，重新建立</a:t>
            </a:r>
            <a:r>
              <a:rPr lang="en-US" altLang="zh-CN" dirty="0"/>
              <a:t>server</a:t>
            </a:r>
            <a:r>
              <a:rPr lang="zh-CN" altLang="en-US" dirty="0"/>
              <a:t>，选择了第二个选项，使得项目运行路径在我的</a:t>
            </a:r>
            <a:r>
              <a:rPr lang="en-US" altLang="zh-CN" dirty="0"/>
              <a:t>tomcat</a:t>
            </a:r>
            <a:r>
              <a:rPr lang="zh-CN" altLang="en-US" dirty="0"/>
              <a:t>安装路径里，一开始我的</a:t>
            </a:r>
            <a:r>
              <a:rPr lang="en-US" altLang="zh-CN" dirty="0"/>
              <a:t>tomcat</a:t>
            </a:r>
            <a:r>
              <a:rPr lang="zh-CN" altLang="en-US" dirty="0"/>
              <a:t>是装在</a:t>
            </a:r>
            <a:r>
              <a:rPr lang="en-US" altLang="zh-CN" dirty="0"/>
              <a:t>c</a:t>
            </a:r>
            <a:r>
              <a:rPr lang="zh-CN" altLang="en-US" dirty="0"/>
              <a:t>盘的，配置时就一直报错说无法访问，我只好把</a:t>
            </a:r>
            <a:r>
              <a:rPr lang="en-US" altLang="zh-CN" dirty="0"/>
              <a:t>tomcat</a:t>
            </a:r>
            <a:r>
              <a:rPr lang="zh-CN" altLang="en-US" dirty="0"/>
              <a:t>移到</a:t>
            </a:r>
            <a:r>
              <a:rPr lang="en-US" altLang="zh-CN" dirty="0"/>
              <a:t>D</a:t>
            </a:r>
            <a:r>
              <a:rPr lang="zh-CN" altLang="en-US" dirty="0"/>
              <a:t>盘，然后项目的</a:t>
            </a:r>
            <a:r>
              <a:rPr lang="en-US" altLang="zh-CN" dirty="0"/>
              <a:t>build path</a:t>
            </a:r>
            <a:r>
              <a:rPr lang="zh-CN" altLang="en-US" dirty="0"/>
              <a:t>又花了几个小时去解决</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20</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在我把</a:t>
            </a:r>
            <a:r>
              <a:rPr lang="en-US" altLang="zh-CN" dirty="0"/>
              <a:t>server location</a:t>
            </a:r>
            <a:r>
              <a:rPr lang="zh-CN" altLang="en-US" dirty="0"/>
              <a:t>搞定时，非常兴奋的运行了服务器，输出了当前项目的路径是我想要的，但是控制台还是报错了，依旧是</a:t>
            </a:r>
            <a:r>
              <a:rPr lang="en-US" altLang="zh-CN" dirty="0"/>
              <a:t>fail to read model</a:t>
            </a:r>
            <a:r>
              <a:rPr lang="zh-CN" altLang="en-US" dirty="0"/>
              <a:t>，我于是到</a:t>
            </a:r>
            <a:r>
              <a:rPr lang="en-US" altLang="zh-CN" dirty="0"/>
              <a:t>tomcat</a:t>
            </a:r>
            <a:r>
              <a:rPr lang="zh-CN" altLang="en-US" dirty="0"/>
              <a:t>下文件夹一看，发现项目在导出为</a:t>
            </a:r>
            <a:r>
              <a:rPr lang="en-US" altLang="zh-CN" dirty="0"/>
              <a:t>war</a:t>
            </a:r>
            <a:r>
              <a:rPr lang="zh-CN" altLang="en-US" dirty="0"/>
              <a:t>是，导出的是</a:t>
            </a:r>
            <a:r>
              <a:rPr lang="en-US" altLang="zh-CN" dirty="0" err="1"/>
              <a:t>webcontent</a:t>
            </a:r>
            <a:r>
              <a:rPr lang="zh-CN" altLang="en-US" dirty="0"/>
              <a:t>文件夹的内容，</a:t>
            </a:r>
            <a:r>
              <a:rPr lang="en-US" altLang="zh-CN" dirty="0"/>
              <a:t>web-inf</a:t>
            </a:r>
            <a:r>
              <a:rPr lang="zh-CN" altLang="en-US" dirty="0"/>
              <a:t>下的</a:t>
            </a:r>
            <a:r>
              <a:rPr lang="en-US" altLang="zh-CN" dirty="0"/>
              <a:t>classer</a:t>
            </a:r>
            <a:r>
              <a:rPr lang="zh-CN" altLang="en-US" dirty="0"/>
              <a:t>中是</a:t>
            </a:r>
            <a:r>
              <a:rPr lang="en-US" altLang="zh-CN" dirty="0" err="1"/>
              <a:t>src</a:t>
            </a:r>
            <a:r>
              <a:rPr lang="zh-CN" altLang="en-US" dirty="0"/>
              <a:t>的代码，</a:t>
            </a:r>
            <a:r>
              <a:rPr lang="en-US" altLang="zh-CN" dirty="0"/>
              <a:t>lib</a:t>
            </a:r>
            <a:r>
              <a:rPr lang="zh-CN" altLang="en-US" dirty="0"/>
              <a:t>是服务器运行所需要的各种</a:t>
            </a:r>
            <a:r>
              <a:rPr lang="en-US" altLang="zh-CN" dirty="0"/>
              <a:t>jar</a:t>
            </a:r>
            <a:r>
              <a:rPr lang="zh-CN" altLang="en-US" dirty="0"/>
              <a:t>包，我于是将另外添加的</a:t>
            </a:r>
            <a:r>
              <a:rPr lang="en-US" altLang="zh-CN" dirty="0"/>
              <a:t>jar</a:t>
            </a:r>
            <a:r>
              <a:rPr lang="zh-CN" altLang="en-US" dirty="0"/>
              <a:t>包移动位置，将模型文件夹也移动到</a:t>
            </a:r>
            <a:r>
              <a:rPr lang="en-US" altLang="zh-CN" dirty="0"/>
              <a:t>web-inf</a:t>
            </a:r>
            <a:r>
              <a:rPr lang="zh-CN" altLang="en-US" dirty="0"/>
              <a:t>下</a:t>
            </a:r>
          </a:p>
        </p:txBody>
      </p:sp>
      <p:sp>
        <p:nvSpPr>
          <p:cNvPr id="4" name="灯片编号占位符 3"/>
          <p:cNvSpPr>
            <a:spLocks noGrp="1"/>
          </p:cNvSpPr>
          <p:nvPr>
            <p:ph type="sldNum" sz="quarter" idx="5"/>
          </p:nvPr>
        </p:nvSpPr>
        <p:spPr/>
        <p:txBody>
          <a:bodyPr/>
          <a:lstStyle/>
          <a:p>
            <a:fld id="{006BE02D-20C0-F840-AFAC-BEA99C74FDC2}" type="slidenum">
              <a:rPr lang="en-US" smtClean="0"/>
              <a:t>21</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22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负责训练模型的曾洋在模型出来后，使用</a:t>
            </a:r>
            <a:r>
              <a:rPr lang="en-US" altLang="zh-CN" dirty="0"/>
              <a:t>python</a:t>
            </a:r>
            <a:r>
              <a:rPr lang="zh-CN" altLang="en-US" dirty="0"/>
              <a:t>脚本用模型对测试图片进行了推理，在</a:t>
            </a:r>
            <a:r>
              <a:rPr lang="en-US" altLang="zh-CN" dirty="0" err="1"/>
              <a:t>dll</a:t>
            </a:r>
            <a:r>
              <a:rPr lang="zh-CN" altLang="en-US" dirty="0"/>
              <a:t>文件无法解决的情况下，我们决定了使用</a:t>
            </a:r>
            <a:r>
              <a:rPr lang="en-US" altLang="zh-CN" dirty="0"/>
              <a:t>python</a:t>
            </a:r>
            <a:r>
              <a:rPr lang="zh-CN" altLang="en-US" dirty="0"/>
              <a:t>对</a:t>
            </a:r>
            <a:r>
              <a:rPr lang="en-US" altLang="zh-CN" dirty="0" err="1"/>
              <a:t>tensorflow</a:t>
            </a:r>
            <a:r>
              <a:rPr lang="zh-CN" altLang="en-US" dirty="0"/>
              <a:t>模型进行调用，输出结果给回</a:t>
            </a:r>
            <a:r>
              <a:rPr lang="en-US" altLang="zh-CN" dirty="0"/>
              <a:t>java</a:t>
            </a:r>
            <a:r>
              <a:rPr lang="zh-CN" altLang="en-US" dirty="0"/>
              <a:t>处理，所以需要在</a:t>
            </a:r>
            <a:r>
              <a:rPr lang="en-US" altLang="zh-CN" dirty="0" err="1"/>
              <a:t>javaweb</a:t>
            </a:r>
            <a:r>
              <a:rPr lang="zh-CN" altLang="en-US" dirty="0"/>
              <a:t>中调用</a:t>
            </a:r>
            <a:r>
              <a:rPr lang="en-US" altLang="zh-CN" dirty="0"/>
              <a:t>python</a:t>
            </a:r>
            <a:r>
              <a:rPr lang="zh-CN" altLang="en-US" dirty="0"/>
              <a:t>脚本。</a:t>
            </a:r>
            <a:r>
              <a:rPr lang="en-US" altLang="zh-CN" dirty="0"/>
              <a:t>java</a:t>
            </a:r>
            <a:r>
              <a:rPr lang="zh-CN" altLang="en-US" dirty="0"/>
              <a:t>调用</a:t>
            </a:r>
            <a:r>
              <a:rPr lang="en-US" altLang="zh-CN" dirty="0"/>
              <a:t>python</a:t>
            </a:r>
            <a:r>
              <a:rPr lang="zh-CN" altLang="en-US" dirty="0"/>
              <a:t>我选择的是使用</a:t>
            </a:r>
            <a:r>
              <a:rPr lang="en-US" altLang="zh-CN" dirty="0"/>
              <a:t>runtime</a:t>
            </a:r>
            <a:r>
              <a:rPr lang="zh-CN" altLang="en-US" dirty="0"/>
              <a:t>调用，即相当与另起一个进程，输入</a:t>
            </a:r>
            <a:r>
              <a:rPr lang="en-US" altLang="zh-CN" dirty="0"/>
              <a:t>python</a:t>
            </a:r>
            <a:r>
              <a:rPr lang="zh-CN" altLang="en-US" dirty="0"/>
              <a:t>执行脚本的命令和所需参数，然后使用输入流和输出流来获取</a:t>
            </a:r>
            <a:r>
              <a:rPr lang="en-US" altLang="zh-CN" dirty="0"/>
              <a:t>python</a:t>
            </a:r>
            <a:r>
              <a:rPr lang="zh-CN" altLang="en-US" dirty="0"/>
              <a:t>的执行结果。</a:t>
            </a:r>
          </a:p>
        </p:txBody>
      </p:sp>
      <p:sp>
        <p:nvSpPr>
          <p:cNvPr id="4" name="灯片编号占位符 3"/>
          <p:cNvSpPr>
            <a:spLocks noGrp="1"/>
          </p:cNvSpPr>
          <p:nvPr>
            <p:ph type="sldNum" sz="quarter" idx="5"/>
          </p:nvPr>
        </p:nvSpPr>
        <p:spPr/>
        <p:txBody>
          <a:bodyPr/>
          <a:lstStyle/>
          <a:p>
            <a:fld id="{006BE02D-20C0-F840-AFAC-BEA99C74FDC2}" type="slidenum">
              <a:rPr lang="en-US" smtClean="0"/>
              <a:t>23</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保存好安卓端传来的图片，进行</a:t>
            </a:r>
            <a:r>
              <a:rPr lang="en-US" altLang="zh-CN" dirty="0"/>
              <a:t>python</a:t>
            </a:r>
            <a:r>
              <a:rPr lang="zh-CN" altLang="en-US" dirty="0"/>
              <a:t>的调用，遗憾的是，调用的过程中出现了问题，思考过后决定采用别的方法</a:t>
            </a:r>
          </a:p>
        </p:txBody>
      </p:sp>
      <p:sp>
        <p:nvSpPr>
          <p:cNvPr id="4" name="灯片编号占位符 3"/>
          <p:cNvSpPr>
            <a:spLocks noGrp="1"/>
          </p:cNvSpPr>
          <p:nvPr>
            <p:ph type="sldNum" sz="quarter" idx="5"/>
          </p:nvPr>
        </p:nvSpPr>
        <p:spPr/>
        <p:txBody>
          <a:bodyPr/>
          <a:lstStyle/>
          <a:p>
            <a:fld id="{006BE02D-20C0-F840-AFAC-BEA99C74FDC2}" type="slidenum">
              <a:rPr lang="en-US" smtClean="0"/>
              <a:t>24</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网上的</a:t>
            </a:r>
            <a:r>
              <a:rPr lang="en-US" altLang="zh-CN" dirty="0"/>
              <a:t>java</a:t>
            </a:r>
            <a:r>
              <a:rPr lang="zh-CN" altLang="en-US" dirty="0"/>
              <a:t>调用</a:t>
            </a:r>
            <a:r>
              <a:rPr lang="en-US" altLang="zh-CN" dirty="0" err="1"/>
              <a:t>tensorflow</a:t>
            </a:r>
            <a:r>
              <a:rPr lang="zh-CN" altLang="en-US" dirty="0"/>
              <a:t>的教程大部分都是结合安卓</a:t>
            </a:r>
            <a:r>
              <a:rPr lang="en-US" altLang="zh-CN" dirty="0"/>
              <a:t>app</a:t>
            </a:r>
            <a:r>
              <a:rPr lang="zh-CN" altLang="en-US" dirty="0"/>
              <a:t>的使用，即直接将模型部署到安卓后台并得到分析结果，我们这次是将模型部署到服务器。</a:t>
            </a:r>
          </a:p>
        </p:txBody>
      </p:sp>
      <p:sp>
        <p:nvSpPr>
          <p:cNvPr id="4" name="灯片编号占位符 3"/>
          <p:cNvSpPr>
            <a:spLocks noGrp="1"/>
          </p:cNvSpPr>
          <p:nvPr>
            <p:ph type="sldNum" sz="quarter" idx="5"/>
          </p:nvPr>
        </p:nvSpPr>
        <p:spPr/>
        <p:txBody>
          <a:bodyPr/>
          <a:lstStyle/>
          <a:p>
            <a:fld id="{006BE02D-20C0-F840-AFAC-BEA99C74FDC2}" type="slidenum">
              <a:rPr lang="en-US" smtClean="0"/>
              <a:t>25</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35</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kern="1200" dirty="0">
                <a:solidFill>
                  <a:schemeClr val="tx1"/>
                </a:solidFill>
                <a:effectLst/>
                <a:latin typeface="Calibri Light" panose="020F0302020204030204"/>
                <a:ea typeface="+mn-ea"/>
                <a:cs typeface="+mn-cs"/>
              </a:rPr>
              <a:t>TensorFlow</a:t>
            </a:r>
            <a:r>
              <a:rPr lang="zh-CN" altLang="en-US" sz="2400" b="0" i="0" kern="1200" dirty="0">
                <a:solidFill>
                  <a:schemeClr val="tx1"/>
                </a:solidFill>
                <a:effectLst/>
                <a:latin typeface="Calibri Light" panose="020F0302020204030204"/>
                <a:ea typeface="+mn-ea"/>
                <a:cs typeface="+mn-cs"/>
              </a:rPr>
              <a:t>是谷歌研发的第二代人工智能学习系统，本项目使用了</a:t>
            </a:r>
            <a:r>
              <a:rPr lang="en-US" altLang="zh-CN" sz="2400" b="0" i="0" kern="1200" dirty="0">
                <a:solidFill>
                  <a:schemeClr val="tx1"/>
                </a:solidFill>
                <a:effectLst/>
                <a:latin typeface="Calibri Light" panose="020F0302020204030204"/>
                <a:ea typeface="+mn-ea"/>
                <a:cs typeface="+mn-cs"/>
              </a:rPr>
              <a:t>TensorFlow</a:t>
            </a:r>
            <a:r>
              <a:rPr lang="zh-CN" altLang="en-US" sz="2400" b="0" i="0" kern="1200" dirty="0">
                <a:solidFill>
                  <a:schemeClr val="tx1"/>
                </a:solidFill>
                <a:effectLst/>
                <a:latin typeface="Calibri Light" panose="020F0302020204030204"/>
                <a:ea typeface="+mn-ea"/>
                <a:cs typeface="+mn-cs"/>
              </a:rPr>
              <a:t>的</a:t>
            </a:r>
            <a:r>
              <a:rPr lang="en-US" altLang="zh-CN" sz="2400" b="0" i="0" kern="1200" dirty="0">
                <a:solidFill>
                  <a:schemeClr val="tx1"/>
                </a:solidFill>
                <a:effectLst/>
                <a:latin typeface="Calibri Light" panose="020F0302020204030204"/>
                <a:ea typeface="+mn-ea"/>
                <a:cs typeface="+mn-cs"/>
              </a:rPr>
              <a:t>models</a:t>
            </a:r>
            <a:r>
              <a:rPr lang="zh-CN" altLang="en-US" sz="2400" b="0" i="0" kern="1200" dirty="0">
                <a:solidFill>
                  <a:schemeClr val="tx1"/>
                </a:solidFill>
                <a:effectLst/>
                <a:latin typeface="Calibri Light" panose="020F0302020204030204"/>
                <a:ea typeface="+mn-ea"/>
                <a:cs typeface="+mn-cs"/>
              </a:rPr>
              <a:t>模块，其中的</a:t>
            </a:r>
            <a:r>
              <a:rPr lang="en-US" altLang="zh-CN" sz="2400" b="0" i="0" kern="1200" dirty="0">
                <a:solidFill>
                  <a:schemeClr val="tx1"/>
                </a:solidFill>
                <a:effectLst/>
                <a:latin typeface="Calibri Light" panose="020F0302020204030204"/>
                <a:ea typeface="+mn-ea"/>
                <a:cs typeface="+mn-cs"/>
              </a:rPr>
              <a:t>Object Detection</a:t>
            </a:r>
            <a:r>
              <a:rPr lang="zh-CN" altLang="en-US" sz="2400" b="0" i="0" kern="1200" dirty="0">
                <a:solidFill>
                  <a:schemeClr val="tx1"/>
                </a:solidFill>
                <a:effectLst/>
                <a:latin typeface="Calibri Light" panose="020F0302020204030204"/>
                <a:ea typeface="+mn-ea"/>
                <a:cs typeface="+mn-cs"/>
              </a:rPr>
              <a:t>模块内置了许多关于物体检测的先进模型，基于移植移动设备的考虑，我们使用其中的</a:t>
            </a:r>
            <a:r>
              <a:rPr lang="en-US" altLang="zh-CN" sz="2400" b="0" i="0" kern="1200" dirty="0" err="1">
                <a:solidFill>
                  <a:schemeClr val="tx1"/>
                </a:solidFill>
                <a:effectLst/>
                <a:latin typeface="Calibri Light" panose="020F0302020204030204"/>
                <a:ea typeface="+mn-ea"/>
                <a:cs typeface="+mn-cs"/>
              </a:rPr>
              <a:t>ssd-MobileNets</a:t>
            </a:r>
            <a:r>
              <a:rPr lang="zh-CN" altLang="en-US" sz="2400" b="0" i="0" kern="1200" dirty="0">
                <a:solidFill>
                  <a:schemeClr val="tx1"/>
                </a:solidFill>
                <a:effectLst/>
                <a:latin typeface="Calibri Light" panose="020F0302020204030204"/>
                <a:ea typeface="+mn-ea"/>
                <a:cs typeface="+mn-cs"/>
              </a:rPr>
              <a:t>作为初始模型进行重训练。该模型是使用</a:t>
            </a:r>
            <a:r>
              <a:rPr lang="en-US" altLang="zh-CN" sz="2400" b="0" i="0" kern="1200" dirty="0">
                <a:solidFill>
                  <a:schemeClr val="tx1"/>
                </a:solidFill>
                <a:effectLst/>
                <a:latin typeface="Calibri Light" panose="020F0302020204030204"/>
                <a:ea typeface="+mn-ea"/>
                <a:cs typeface="+mn-cs"/>
              </a:rPr>
              <a:t>COCO</a:t>
            </a:r>
            <a:r>
              <a:rPr lang="zh-CN" altLang="en-US" sz="2400" b="0" i="0" kern="1200" dirty="0">
                <a:solidFill>
                  <a:schemeClr val="tx1"/>
                </a:solidFill>
                <a:effectLst/>
                <a:latin typeface="Calibri Light" panose="020F0302020204030204"/>
                <a:ea typeface="+mn-ea"/>
                <a:cs typeface="+mn-cs"/>
              </a:rPr>
              <a:t>数据集进行预训练而成，其冻结权重可以被直接加载使用，为模型的训练提供了便利。</a:t>
            </a:r>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39</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由于官方给出的命令示例无法成功将</a:t>
            </a:r>
            <a:r>
              <a:rPr lang="en-US" altLang="zh-CN" dirty="0"/>
              <a:t>proto</a:t>
            </a:r>
            <a:r>
              <a:rPr lang="zh-CN" altLang="en-US" dirty="0"/>
              <a:t>文件编译为</a:t>
            </a:r>
            <a:r>
              <a:rPr lang="en-US" altLang="zh-CN" dirty="0"/>
              <a:t>python</a:t>
            </a:r>
            <a:r>
              <a:rPr lang="zh-CN" altLang="en-US" dirty="0"/>
              <a:t>文件，编写脚本重复执行单条命令解决。</a:t>
            </a:r>
          </a:p>
        </p:txBody>
      </p:sp>
      <p:sp>
        <p:nvSpPr>
          <p:cNvPr id="4" name="灯片编号占位符 3"/>
          <p:cNvSpPr>
            <a:spLocks noGrp="1"/>
          </p:cNvSpPr>
          <p:nvPr>
            <p:ph type="sldNum" sz="quarter" idx="5"/>
          </p:nvPr>
        </p:nvSpPr>
        <p:spPr/>
        <p:txBody>
          <a:bodyPr/>
          <a:lstStyle/>
          <a:p>
            <a:fld id="{006BE02D-20C0-F840-AFAC-BEA99C74FDC2}" type="slidenum">
              <a:rPr lang="en-US" smtClean="0"/>
              <a:t>40</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400" b="0" i="0" kern="1200" dirty="0">
                <a:solidFill>
                  <a:schemeClr val="tx1"/>
                </a:solidFill>
                <a:effectLst/>
                <a:latin typeface="Calibri Light" panose="020F0302020204030204"/>
                <a:ea typeface="+mn-ea"/>
                <a:cs typeface="+mn-cs"/>
              </a:rPr>
              <a:t>Object Detection API</a:t>
            </a:r>
            <a:r>
              <a:rPr lang="zh-CN" altLang="en-US" sz="2400" b="0" i="0" kern="1200" dirty="0">
                <a:solidFill>
                  <a:schemeClr val="tx1"/>
                </a:solidFill>
                <a:effectLst/>
                <a:latin typeface="Calibri Light" panose="020F0302020204030204"/>
                <a:ea typeface="+mn-ea"/>
                <a:cs typeface="+mn-cs"/>
              </a:rPr>
              <a:t>是依赖一种特殊的设置文件进行训练的，参考示例进行</a:t>
            </a:r>
            <a:r>
              <a:rPr lang="en-US" altLang="zh-CN" sz="2400" b="0" i="0" kern="1200" dirty="0">
                <a:solidFill>
                  <a:schemeClr val="tx1"/>
                </a:solidFill>
                <a:effectLst/>
                <a:latin typeface="Calibri Light" panose="020F0302020204030204"/>
                <a:ea typeface="+mn-ea"/>
                <a:cs typeface="+mn-cs"/>
              </a:rPr>
              <a:t>config</a:t>
            </a:r>
            <a:r>
              <a:rPr lang="zh-CN" altLang="en-US" sz="2400" b="0" i="0" kern="1200" dirty="0">
                <a:solidFill>
                  <a:schemeClr val="tx1"/>
                </a:solidFill>
                <a:effectLst/>
                <a:latin typeface="Calibri Light" panose="020F0302020204030204"/>
                <a:ea typeface="+mn-ea"/>
                <a:cs typeface="+mn-cs"/>
              </a:rPr>
              <a:t>文件的修改，使其与自制数据集适应。</a:t>
            </a:r>
          </a:p>
          <a:p>
            <a:r>
              <a:rPr lang="zh-CN" altLang="en-US" sz="2400" b="0" i="0" kern="1200" dirty="0">
                <a:solidFill>
                  <a:schemeClr val="tx1"/>
                </a:solidFill>
                <a:effectLst/>
                <a:latin typeface="Calibri Light" panose="020F0302020204030204"/>
                <a:ea typeface="+mn-ea"/>
                <a:cs typeface="+mn-cs"/>
              </a:rPr>
              <a:t>运行</a:t>
            </a:r>
            <a:r>
              <a:rPr lang="en-US" altLang="zh-CN" sz="2400" b="0" i="0" kern="1200" dirty="0">
                <a:solidFill>
                  <a:schemeClr val="tx1"/>
                </a:solidFill>
                <a:effectLst/>
                <a:latin typeface="Calibri Light" panose="020F0302020204030204"/>
                <a:ea typeface="+mn-ea"/>
                <a:cs typeface="+mn-cs"/>
              </a:rPr>
              <a:t>train.py</a:t>
            </a:r>
            <a:r>
              <a:rPr lang="zh-CN" altLang="en-US" sz="2400" b="0" i="0" kern="1200" dirty="0">
                <a:solidFill>
                  <a:schemeClr val="tx1"/>
                </a:solidFill>
                <a:effectLst/>
                <a:latin typeface="Calibri Light" panose="020F0302020204030204"/>
                <a:ea typeface="+mn-ea"/>
                <a:cs typeface="+mn-cs"/>
              </a:rPr>
              <a:t>，进行训练。由于时间问题，训练只进行了不到两万步，损失函数大约在</a:t>
            </a:r>
            <a:r>
              <a:rPr lang="en-US" altLang="zh-CN" sz="2400" b="0" i="0" kern="1200" dirty="0">
                <a:solidFill>
                  <a:schemeClr val="tx1"/>
                </a:solidFill>
                <a:effectLst/>
                <a:latin typeface="Calibri Light" panose="020F0302020204030204"/>
                <a:ea typeface="+mn-ea"/>
                <a:cs typeface="+mn-cs"/>
              </a:rPr>
              <a:t>2-3</a:t>
            </a:r>
            <a:r>
              <a:rPr lang="zh-CN" altLang="en-US" sz="2400" b="0" i="0" kern="1200" dirty="0">
                <a:solidFill>
                  <a:schemeClr val="tx1"/>
                </a:solidFill>
                <a:effectLst/>
                <a:latin typeface="Calibri Light" panose="020F0302020204030204"/>
                <a:ea typeface="+mn-ea"/>
                <a:cs typeface="+mn-cs"/>
              </a:rPr>
              <a:t>之间。</a:t>
            </a:r>
          </a:p>
        </p:txBody>
      </p:sp>
      <p:sp>
        <p:nvSpPr>
          <p:cNvPr id="4" name="灯片编号占位符 3"/>
          <p:cNvSpPr>
            <a:spLocks noGrp="1"/>
          </p:cNvSpPr>
          <p:nvPr>
            <p:ph type="sldNum" sz="quarter" idx="5"/>
          </p:nvPr>
        </p:nvSpPr>
        <p:spPr/>
        <p:txBody>
          <a:bodyPr/>
          <a:lstStyle/>
          <a:p>
            <a:fld id="{006BE02D-20C0-F840-AFAC-BEA99C74FDC2}" type="slidenum">
              <a:rPr lang="en-US" smtClean="0"/>
              <a:t>41</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400" b="0" i="0" kern="1200" dirty="0">
                <a:solidFill>
                  <a:schemeClr val="tx1"/>
                </a:solidFill>
                <a:effectLst/>
                <a:latin typeface="Calibri Light" panose="020F0302020204030204"/>
                <a:ea typeface="+mn-ea"/>
                <a:cs typeface="+mn-cs"/>
              </a:rPr>
              <a:t>根据</a:t>
            </a:r>
            <a:r>
              <a:rPr lang="en-US" altLang="zh-CN" sz="2400" b="0" i="0" kern="1200" dirty="0">
                <a:solidFill>
                  <a:schemeClr val="tx1"/>
                </a:solidFill>
                <a:effectLst/>
                <a:latin typeface="Calibri Light" panose="020F0302020204030204"/>
                <a:ea typeface="+mn-ea"/>
                <a:cs typeface="+mn-cs"/>
              </a:rPr>
              <a:t>loss function</a:t>
            </a:r>
            <a:r>
              <a:rPr lang="zh-CN" altLang="en-US" sz="2400" b="0" i="0" kern="1200" dirty="0">
                <a:solidFill>
                  <a:schemeClr val="tx1"/>
                </a:solidFill>
                <a:effectLst/>
                <a:latin typeface="Calibri Light" panose="020F0302020204030204"/>
                <a:ea typeface="+mn-ea"/>
                <a:cs typeface="+mn-cs"/>
              </a:rPr>
              <a:t>来调整学习率，若输出结果正确则保持权重不变，错误则使用相应公式进行调整，一般取值都在</a:t>
            </a:r>
            <a:r>
              <a:rPr lang="en-US" altLang="zh-CN" sz="2400" b="0" i="0" kern="1200" dirty="0">
                <a:solidFill>
                  <a:schemeClr val="tx1"/>
                </a:solidFill>
                <a:effectLst/>
                <a:latin typeface="Calibri Light" panose="020F0302020204030204"/>
                <a:ea typeface="+mn-ea"/>
                <a:cs typeface="+mn-cs"/>
              </a:rPr>
              <a:t>0.0001</a:t>
            </a:r>
            <a:r>
              <a:rPr lang="zh-CN" altLang="en-US" sz="2400" b="0" i="0" kern="1200" dirty="0">
                <a:solidFill>
                  <a:schemeClr val="tx1"/>
                </a:solidFill>
                <a:effectLst/>
                <a:latin typeface="Calibri Light" panose="020F0302020204030204"/>
                <a:ea typeface="+mn-ea"/>
                <a:cs typeface="+mn-cs"/>
              </a:rPr>
              <a:t>到</a:t>
            </a:r>
            <a:r>
              <a:rPr lang="en-US" altLang="zh-CN" sz="2400" b="0" i="0" kern="1200" dirty="0">
                <a:solidFill>
                  <a:schemeClr val="tx1"/>
                </a:solidFill>
                <a:effectLst/>
                <a:latin typeface="Calibri Light" panose="020F0302020204030204"/>
                <a:ea typeface="+mn-ea"/>
                <a:cs typeface="+mn-cs"/>
              </a:rPr>
              <a:t>0.01</a:t>
            </a:r>
            <a:r>
              <a:rPr lang="zh-CN" altLang="en-US" sz="2400" b="0" i="0" kern="1200" dirty="0">
                <a:solidFill>
                  <a:schemeClr val="tx1"/>
                </a:solidFill>
                <a:effectLst/>
                <a:latin typeface="Calibri Light" panose="020F0302020204030204"/>
                <a:ea typeface="+mn-ea"/>
                <a:cs typeface="+mn-cs"/>
              </a:rPr>
              <a:t>之间，就像走路迈步子，太大容易错过最佳点，太小又走得太慢。</a:t>
            </a:r>
          </a:p>
        </p:txBody>
      </p:sp>
      <p:sp>
        <p:nvSpPr>
          <p:cNvPr id="4" name="灯片编号占位符 3"/>
          <p:cNvSpPr>
            <a:spLocks noGrp="1"/>
          </p:cNvSpPr>
          <p:nvPr>
            <p:ph type="sldNum" sz="quarter" idx="5"/>
          </p:nvPr>
        </p:nvSpPr>
        <p:spPr/>
        <p:txBody>
          <a:bodyPr/>
          <a:lstStyle/>
          <a:p>
            <a:fld id="{006BE02D-20C0-F840-AFAC-BEA99C74FDC2}" type="slidenum">
              <a:rPr lang="en-US" smtClean="0"/>
              <a:t>42</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400" b="0" i="0" kern="1200" dirty="0">
              <a:solidFill>
                <a:schemeClr val="tx1"/>
              </a:solidFill>
              <a:effectLst/>
              <a:latin typeface="Calibri Light" panose="020F0302020204030204"/>
              <a:ea typeface="+mn-ea"/>
              <a:cs typeface="+mn-cs"/>
            </a:endParaRPr>
          </a:p>
        </p:txBody>
      </p:sp>
      <p:sp>
        <p:nvSpPr>
          <p:cNvPr id="4" name="灯片编号占位符 3"/>
          <p:cNvSpPr>
            <a:spLocks noGrp="1"/>
          </p:cNvSpPr>
          <p:nvPr>
            <p:ph type="sldNum" sz="quarter" idx="5"/>
          </p:nvPr>
        </p:nvSpPr>
        <p:spPr/>
        <p:txBody>
          <a:bodyPr/>
          <a:lstStyle/>
          <a:p>
            <a:fld id="{006BE02D-20C0-F840-AFAC-BEA99C74FDC2}" type="slidenum">
              <a:rPr lang="en-US" smtClean="0"/>
              <a:t>43</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400" b="0" i="0" kern="1200" dirty="0">
              <a:solidFill>
                <a:schemeClr val="tx1"/>
              </a:solidFill>
              <a:effectLst/>
              <a:latin typeface="Calibri Light" panose="020F0302020204030204"/>
              <a:ea typeface="+mn-ea"/>
              <a:cs typeface="+mn-cs"/>
            </a:endParaRPr>
          </a:p>
        </p:txBody>
      </p:sp>
      <p:sp>
        <p:nvSpPr>
          <p:cNvPr id="4" name="灯片编号占位符 3"/>
          <p:cNvSpPr>
            <a:spLocks noGrp="1"/>
          </p:cNvSpPr>
          <p:nvPr>
            <p:ph type="sldNum" sz="quarter" idx="5"/>
          </p:nvPr>
        </p:nvSpPr>
        <p:spPr/>
        <p:txBody>
          <a:bodyPr/>
          <a:lstStyle/>
          <a:p>
            <a:fld id="{006BE02D-20C0-F840-AFAC-BEA99C74FDC2}" type="slidenum">
              <a:rPr lang="en-US" smtClean="0"/>
              <a:t>44</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t>4</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400" b="0" i="0" kern="1200" dirty="0">
              <a:solidFill>
                <a:schemeClr val="tx1"/>
              </a:solidFill>
              <a:effectLst/>
              <a:latin typeface="Calibri Light" panose="020F0302020204030204"/>
              <a:ea typeface="+mn-ea"/>
              <a:cs typeface="+mn-cs"/>
            </a:endParaRPr>
          </a:p>
        </p:txBody>
      </p:sp>
      <p:sp>
        <p:nvSpPr>
          <p:cNvPr id="4" name="灯片编号占位符 3"/>
          <p:cNvSpPr>
            <a:spLocks noGrp="1"/>
          </p:cNvSpPr>
          <p:nvPr>
            <p:ph type="sldNum" sz="quarter" idx="5"/>
          </p:nvPr>
        </p:nvSpPr>
        <p:spPr/>
        <p:txBody>
          <a:bodyPr/>
          <a:lstStyle/>
          <a:p>
            <a:fld id="{006BE02D-20C0-F840-AFAC-BEA99C74FDC2}" type="slidenum">
              <a:rPr lang="en-US" smtClean="0"/>
              <a:t>45</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2400" b="0" i="0" kern="1200" dirty="0">
              <a:solidFill>
                <a:schemeClr val="tx1"/>
              </a:solidFill>
              <a:effectLst/>
              <a:latin typeface="Calibri Light" panose="020F0302020204030204"/>
              <a:ea typeface="+mn-ea"/>
              <a:cs typeface="+mn-cs"/>
            </a:endParaRPr>
          </a:p>
        </p:txBody>
      </p:sp>
      <p:sp>
        <p:nvSpPr>
          <p:cNvPr id="4" name="灯片编号占位符 3"/>
          <p:cNvSpPr>
            <a:spLocks noGrp="1"/>
          </p:cNvSpPr>
          <p:nvPr>
            <p:ph type="sldNum" sz="quarter" idx="5"/>
          </p:nvPr>
        </p:nvSpPr>
        <p:spPr/>
        <p:txBody>
          <a:bodyPr/>
          <a:lstStyle/>
          <a:p>
            <a:fld id="{006BE02D-20C0-F840-AFAC-BEA99C74FDC2}" type="slidenum">
              <a:rPr lang="en-US" smtClean="0"/>
              <a:t>46</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48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上面添加椒盐（</a:t>
            </a:r>
            <a:r>
              <a:rPr lang="zh-CN" altLang="en-US" sz="2400" b="0" i="0" u="none" strike="noStrike" kern="1200" dirty="0">
                <a:solidFill>
                  <a:schemeClr val="tx1"/>
                </a:solidFill>
                <a:effectLst/>
                <a:latin typeface="Calibri Light" panose="020F0302020204030204"/>
                <a:ea typeface="+mn-ea"/>
                <a:cs typeface="+mn-cs"/>
              </a:rPr>
              <a:t>一种随机出现的白点或者黑点）</a:t>
            </a:r>
            <a:r>
              <a:rPr lang="zh-CN" altLang="en-US" dirty="0"/>
              <a:t>和高斯（</a:t>
            </a:r>
            <a:r>
              <a:rPr lang="zh-CN" altLang="en-US" sz="2400" b="0" i="0" u="none" strike="noStrike" kern="1200" dirty="0">
                <a:solidFill>
                  <a:schemeClr val="tx1"/>
                </a:solidFill>
                <a:effectLst/>
                <a:latin typeface="Calibri Light" panose="020F0302020204030204"/>
                <a:ea typeface="+mn-ea"/>
                <a:cs typeface="+mn-cs"/>
              </a:rPr>
              <a:t>高斯噪声是指它的概率密度函数服从高斯分布的一类噪声），</a:t>
            </a:r>
            <a:r>
              <a:rPr lang="zh-CN" altLang="en-US" dirty="0"/>
              <a:t>下面修改图片并保存</a:t>
            </a:r>
          </a:p>
        </p:txBody>
      </p:sp>
      <p:sp>
        <p:nvSpPr>
          <p:cNvPr id="4" name="灯片编号占位符 3"/>
          <p:cNvSpPr>
            <a:spLocks noGrp="1"/>
          </p:cNvSpPr>
          <p:nvPr>
            <p:ph type="sldNum" sz="quarter" idx="5"/>
          </p:nvPr>
        </p:nvSpPr>
        <p:spPr/>
        <p:txBody>
          <a:bodyPr/>
          <a:lstStyle/>
          <a:p>
            <a:fld id="{006BE02D-20C0-F840-AFAC-BEA99C74FDC2}" type="slidenum">
              <a:rPr lang="en-US" smtClean="0"/>
              <a:t>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6BE02D-20C0-F840-AFAC-BEA99C74FDC2}" type="slidenum">
              <a:rPr lang="en-US" smtClean="0"/>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在这里呢我们踩了几个坑，第一个是最开始以为</a:t>
            </a:r>
            <a:r>
              <a:rPr lang="en-US" altLang="zh-CN" dirty="0"/>
              <a:t>xml</a:t>
            </a:r>
            <a:r>
              <a:rPr lang="zh-CN" altLang="en-US" dirty="0"/>
              <a:t>文件就可以囊括图片的所有信息，差点就删掉了图片，还好没有彻底清空回收站，还能够抢救一下。</a:t>
            </a:r>
            <a:endParaRPr lang="en-US" altLang="zh-CN" dirty="0"/>
          </a:p>
          <a:p>
            <a:r>
              <a:rPr lang="zh-CN" altLang="en-US" dirty="0"/>
              <a:t>第二个是将所有</a:t>
            </a:r>
            <a:r>
              <a:rPr lang="en-US" altLang="zh-CN" dirty="0"/>
              <a:t>xml</a:t>
            </a:r>
            <a:r>
              <a:rPr lang="zh-CN" altLang="en-US" dirty="0"/>
              <a:t>文件以及图片都上传到</a:t>
            </a:r>
            <a:r>
              <a:rPr lang="en-US" altLang="zh-CN" dirty="0" err="1"/>
              <a:t>jupyter</a:t>
            </a:r>
            <a:r>
              <a:rPr lang="zh-CN" altLang="en-US" dirty="0"/>
              <a:t>上面，想通过云平台来转换为</a:t>
            </a:r>
            <a:r>
              <a:rPr lang="en-US" altLang="zh-CN" dirty="0"/>
              <a:t>record</a:t>
            </a:r>
            <a:r>
              <a:rPr lang="zh-CN" altLang="en-US" dirty="0"/>
              <a:t>格式，但是忽略掉了一个非常重要的问题，就是</a:t>
            </a:r>
            <a:r>
              <a:rPr lang="en-US" altLang="zh-CN" dirty="0"/>
              <a:t>xml</a:t>
            </a:r>
            <a:r>
              <a:rPr lang="zh-CN" altLang="en-US" dirty="0"/>
              <a:t>文件当中有图片的路径以及名称，所以我们五个人分别进行打框后的结果就是三万个</a:t>
            </a:r>
            <a:r>
              <a:rPr lang="en-US" altLang="zh-CN" dirty="0"/>
              <a:t>xml</a:t>
            </a:r>
            <a:r>
              <a:rPr lang="zh-CN" altLang="en-US" dirty="0"/>
              <a:t>文件有五种以上的路径，没有办法直接用。所以我们又使用了</a:t>
            </a:r>
            <a:r>
              <a:rPr lang="en-US" altLang="zh-CN" dirty="0"/>
              <a:t>python</a:t>
            </a:r>
            <a:r>
              <a:rPr lang="zh-CN" altLang="en-US" dirty="0"/>
              <a:t>脚本对所有</a:t>
            </a:r>
            <a:r>
              <a:rPr lang="en-US" altLang="zh-CN" dirty="0"/>
              <a:t>xml</a:t>
            </a:r>
            <a:r>
              <a:rPr lang="zh-CN" altLang="en-US" dirty="0"/>
              <a:t>中的路径以及文件名字进行了修改。</a:t>
            </a:r>
            <a:endParaRPr lang="en-US" altLang="zh-CN" dirty="0"/>
          </a:p>
          <a:p>
            <a:r>
              <a:rPr lang="zh-CN" altLang="en-US" dirty="0"/>
              <a:t>第三个就是在</a:t>
            </a:r>
            <a:r>
              <a:rPr lang="en-US" altLang="zh-CN" dirty="0" err="1"/>
              <a:t>jupyter</a:t>
            </a:r>
            <a:r>
              <a:rPr lang="zh-CN" altLang="en-US" dirty="0"/>
              <a:t>上面跑</a:t>
            </a:r>
            <a:r>
              <a:rPr lang="en-US" altLang="zh-CN" dirty="0"/>
              <a:t>python</a:t>
            </a:r>
            <a:r>
              <a:rPr lang="zh-CN" altLang="en-US" dirty="0"/>
              <a:t>脚本特别的慢，太拖进度了，所以我们又把图片以及</a:t>
            </a:r>
            <a:r>
              <a:rPr lang="en-US" altLang="zh-CN" dirty="0"/>
              <a:t>xml</a:t>
            </a:r>
            <a:r>
              <a:rPr lang="zh-CN" altLang="en-US" dirty="0"/>
              <a:t>文件导回到我们的电脑上，进行格式转换。再上传到云上进行训练。</a:t>
            </a:r>
            <a:endParaRPr lang="en-US" altLang="zh-CN" dirty="0"/>
          </a:p>
          <a:p>
            <a:r>
              <a:rPr lang="zh-CN" altLang="en-US" dirty="0"/>
              <a:t>这就是我们训练中发现的问题，因为大家都没怎么接触过这些，所以也不是很熟练，基本是在每次开始训练之前才发现问题，再去解决。所以也希望如果也有同学想从头做深度学习的话能够注意一下这些问题，可以少走很多弯路并且节省很多时间。下面就有请各个成员进行各模块的成果汇报。</a:t>
            </a:r>
            <a:endParaRPr lang="en-US" altLang="zh-CN" dirty="0"/>
          </a:p>
        </p:txBody>
      </p:sp>
      <p:sp>
        <p:nvSpPr>
          <p:cNvPr id="4" name="灯片编号占位符 3"/>
          <p:cNvSpPr>
            <a:spLocks noGrp="1"/>
          </p:cNvSpPr>
          <p:nvPr>
            <p:ph type="sldNum" sz="quarter" idx="5"/>
          </p:nvPr>
        </p:nvSpPr>
        <p:spPr/>
        <p:txBody>
          <a:bodyPr/>
          <a:lstStyle/>
          <a:p>
            <a:fld id="{006BE02D-20C0-F840-AFAC-BEA99C74FDC2}" type="slidenum">
              <a:rPr lang="en-US" smtClean="0"/>
              <a:t>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服务器端主要包括环境搭建，接收</a:t>
            </a:r>
            <a:r>
              <a:rPr lang="en-US" altLang="zh-CN" dirty="0"/>
              <a:t>android</a:t>
            </a:r>
            <a:r>
              <a:rPr lang="zh-CN" altLang="en-US" dirty="0"/>
              <a:t>端照片，调用模型推理和很长时间的服务器测试。</a:t>
            </a:r>
          </a:p>
        </p:txBody>
      </p:sp>
      <p:sp>
        <p:nvSpPr>
          <p:cNvPr id="4" name="灯片编号占位符 3"/>
          <p:cNvSpPr>
            <a:spLocks noGrp="1"/>
          </p:cNvSpPr>
          <p:nvPr>
            <p:ph type="sldNum" sz="quarter" idx="10"/>
          </p:nvPr>
        </p:nvSpPr>
        <p:spPr/>
        <p:txBody>
          <a:bodyPr/>
          <a:lstStyle/>
          <a:p>
            <a:fld id="{006BE02D-20C0-F840-AFAC-BEA99C74FDC2}" type="slidenum">
              <a:rPr lang="en-US" smtClean="0"/>
              <a:t>10</a:t>
            </a:fld>
            <a:endParaRPr lang="en-US" dirty="0"/>
          </a:p>
        </p:txBody>
      </p:sp>
    </p:spTree>
    <p:extLst>
      <p:ext uri="{BB962C8B-B14F-4D97-AF65-F5344CB8AC3E}">
        <p14:creationId xmlns:p14="http://schemas.microsoft.com/office/powerpoint/2010/main" val="3474315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首先是环境的大奖，我们首先安装了</a:t>
            </a:r>
            <a:r>
              <a:rPr lang="en-US" altLang="zh-CN" dirty="0"/>
              <a:t>tomcat</a:t>
            </a:r>
            <a:r>
              <a:rPr lang="zh-CN" altLang="en-US" dirty="0"/>
              <a:t>，注意的是</a:t>
            </a:r>
            <a:r>
              <a:rPr lang="en-US" altLang="zh-CN" dirty="0"/>
              <a:t>Tomcat</a:t>
            </a:r>
            <a:r>
              <a:rPr lang="zh-CN" altLang="en-US" dirty="0"/>
              <a:t>安装到除</a:t>
            </a:r>
            <a:r>
              <a:rPr lang="en-US" altLang="zh-CN" dirty="0"/>
              <a:t>C</a:t>
            </a:r>
            <a:r>
              <a:rPr lang="zh-CN" altLang="en-US" dirty="0"/>
              <a:t>盘以外的盘，避免因软件权限问题导致后续服务器运行时报错。然后将</a:t>
            </a:r>
            <a:r>
              <a:rPr lang="en-US" altLang="zh-CN" dirty="0"/>
              <a:t>tomcat</a:t>
            </a:r>
            <a:r>
              <a:rPr lang="zh-CN" altLang="en-US" dirty="0"/>
              <a:t>部署到</a:t>
            </a:r>
            <a:r>
              <a:rPr lang="en-US" altLang="zh-CN" dirty="0"/>
              <a:t>Eclipse</a:t>
            </a:r>
            <a:r>
              <a:rPr lang="zh-CN" altLang="en-US" dirty="0"/>
              <a:t>上。</a:t>
            </a:r>
          </a:p>
        </p:txBody>
      </p:sp>
      <p:sp>
        <p:nvSpPr>
          <p:cNvPr id="4" name="灯片编号占位符 3"/>
          <p:cNvSpPr>
            <a:spLocks noGrp="1"/>
          </p:cNvSpPr>
          <p:nvPr>
            <p:ph type="sldNum" sz="quarter" idx="10"/>
          </p:nvPr>
        </p:nvSpPr>
        <p:spPr/>
        <p:txBody>
          <a:bodyPr/>
          <a:lstStyle/>
          <a:p>
            <a:fld id="{006BE02D-20C0-F840-AFAC-BEA99C74FDC2}" type="slidenum">
              <a:rPr lang="en-US" smtClean="0"/>
              <a:t>11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Java</a:t>
            </a:r>
            <a:r>
              <a:rPr lang="zh-CN" altLang="en-US" dirty="0"/>
              <a:t>的</a:t>
            </a:r>
            <a:r>
              <a:rPr lang="en-US" altLang="zh-CN" dirty="0" err="1"/>
              <a:t>tensorflow</a:t>
            </a:r>
            <a:r>
              <a:rPr lang="zh-CN" altLang="en-US" dirty="0"/>
              <a:t>环境搭建需要下载</a:t>
            </a:r>
            <a:r>
              <a:rPr lang="en-US" altLang="zh-CN" dirty="0"/>
              <a:t>jar</a:t>
            </a:r>
            <a:r>
              <a:rPr lang="zh-CN" altLang="en-US" dirty="0"/>
              <a:t>包和</a:t>
            </a:r>
            <a:r>
              <a:rPr lang="en-US" altLang="zh-CN" dirty="0" err="1"/>
              <a:t>jin</a:t>
            </a:r>
            <a:r>
              <a:rPr lang="zh-CN" altLang="en-US" dirty="0"/>
              <a:t>文件，我们把</a:t>
            </a:r>
            <a:r>
              <a:rPr lang="en-US" altLang="zh-CN" dirty="0"/>
              <a:t>jar</a:t>
            </a:r>
            <a:r>
              <a:rPr lang="zh-CN" altLang="en-US" dirty="0"/>
              <a:t>包放在</a:t>
            </a:r>
            <a:r>
              <a:rPr lang="en-US" altLang="zh-CN" dirty="0" err="1"/>
              <a:t>webcontent</a:t>
            </a:r>
            <a:r>
              <a:rPr lang="zh-CN" altLang="en-US" dirty="0"/>
              <a:t>的</a:t>
            </a:r>
            <a:r>
              <a:rPr lang="en-US" altLang="zh-CN" dirty="0"/>
              <a:t>web—</a:t>
            </a:r>
            <a:r>
              <a:rPr lang="en-US" altLang="zh-CN" dirty="0" err="1"/>
              <a:t>inf</a:t>
            </a:r>
            <a:r>
              <a:rPr lang="zh-CN" altLang="en-US" dirty="0"/>
              <a:t>的</a:t>
            </a:r>
            <a:r>
              <a:rPr lang="en-US" altLang="zh-CN" dirty="0"/>
              <a:t>lib</a:t>
            </a:r>
            <a:r>
              <a:rPr lang="zh-CN" altLang="en-US" dirty="0"/>
              <a:t>文件夹中，把</a:t>
            </a:r>
            <a:r>
              <a:rPr lang="en-US" altLang="zh-CN" dirty="0" err="1"/>
              <a:t>jin</a:t>
            </a:r>
            <a:r>
              <a:rPr lang="zh-CN" altLang="en-US" dirty="0"/>
              <a:t>文件放在了</a:t>
            </a:r>
            <a:r>
              <a:rPr lang="en-US" altLang="zh-CN" dirty="0" err="1"/>
              <a:t>src</a:t>
            </a:r>
            <a:r>
              <a:rPr lang="zh-CN" altLang="en-US" dirty="0"/>
              <a:t>文件夹中。</a:t>
            </a:r>
          </a:p>
        </p:txBody>
      </p:sp>
      <p:sp>
        <p:nvSpPr>
          <p:cNvPr id="4" name="灯片编号占位符 3"/>
          <p:cNvSpPr>
            <a:spLocks noGrp="1"/>
          </p:cNvSpPr>
          <p:nvPr>
            <p:ph type="sldNum" sz="quarter" idx="10"/>
          </p:nvPr>
        </p:nvSpPr>
        <p:spPr/>
        <p:txBody>
          <a:bodyPr/>
          <a:lstStyle/>
          <a:p>
            <a:fld id="{006BE02D-20C0-F840-AFAC-BEA99C74FDC2}" type="slidenum">
              <a:rPr lang="en-US" smtClean="0"/>
              <a:t>12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
    <p:spTree>
      <p:nvGrpSpPr>
        <p:cNvPr id="1" name=""/>
        <p:cNvGrpSpPr/>
        <p:nvPr/>
      </p:nvGrpSpPr>
      <p:grpSpPr>
        <a:xfrm>
          <a:off x="0" y="0"/>
          <a:ext cx="0" cy="0"/>
          <a:chOff x="0" y="0"/>
          <a:chExt cx="0" cy="0"/>
        </a:xfrm>
      </p:grpSpPr>
      <p:sp>
        <p:nvSpPr>
          <p:cNvPr id="2" name="Rectangle 1"/>
          <p:cNvSpPr/>
          <p:nvPr userDrawn="1"/>
        </p:nvSpPr>
        <p:spPr>
          <a:xfrm>
            <a:off x="9077093" y="12489366"/>
            <a:ext cx="6579219" cy="78058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userDrawn="1"/>
        </p:nvSpPr>
        <p:spPr>
          <a:xfrm>
            <a:off x="1694985" y="12489366"/>
            <a:ext cx="2609386" cy="4237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skills">
    <p:spTree>
      <p:nvGrpSpPr>
        <p:cNvPr id="1" name=""/>
        <p:cNvGrpSpPr/>
        <p:nvPr/>
      </p:nvGrpSpPr>
      <p:grpSpPr>
        <a:xfrm>
          <a:off x="0" y="0"/>
          <a:ext cx="0" cy="0"/>
          <a:chOff x="0" y="0"/>
          <a:chExt cx="0" cy="0"/>
        </a:xfrm>
      </p:grpSpPr>
      <p:sp>
        <p:nvSpPr>
          <p:cNvPr id="10" name="Picture Placeholder 13"/>
          <p:cNvSpPr>
            <a:spLocks noGrp="1"/>
          </p:cNvSpPr>
          <p:nvPr>
            <p:ph type="pic" sz="quarter" idx="52"/>
          </p:nvPr>
        </p:nvSpPr>
        <p:spPr>
          <a:xfrm>
            <a:off x="2780519" y="3836018"/>
            <a:ext cx="3966456" cy="423492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53"/>
          </p:nvPr>
        </p:nvSpPr>
        <p:spPr>
          <a:xfrm>
            <a:off x="10232310" y="3836018"/>
            <a:ext cx="3966456" cy="423492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51"/>
          </p:nvPr>
        </p:nvSpPr>
        <p:spPr>
          <a:xfrm>
            <a:off x="17421681" y="3836018"/>
            <a:ext cx="3966456" cy="423492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About Us">
    <p:spTree>
      <p:nvGrpSpPr>
        <p:cNvPr id="1" name=""/>
        <p:cNvGrpSpPr/>
        <p:nvPr/>
      </p:nvGrpSpPr>
      <p:grpSpPr>
        <a:xfrm>
          <a:off x="0" y="0"/>
          <a:ext cx="0" cy="0"/>
          <a:chOff x="0" y="0"/>
          <a:chExt cx="0" cy="0"/>
        </a:xfrm>
      </p:grpSpPr>
      <p:sp>
        <p:nvSpPr>
          <p:cNvPr id="8" name="Picture Placeholder 13"/>
          <p:cNvSpPr>
            <a:spLocks noGrp="1"/>
          </p:cNvSpPr>
          <p:nvPr>
            <p:ph type="pic" sz="quarter" idx="51"/>
          </p:nvPr>
        </p:nvSpPr>
        <p:spPr>
          <a:xfrm>
            <a:off x="1" y="0"/>
            <a:ext cx="24377650" cy="6378498"/>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What we do">
    <p:spTree>
      <p:nvGrpSpPr>
        <p:cNvPr id="1" name=""/>
        <p:cNvGrpSpPr/>
        <p:nvPr/>
      </p:nvGrpSpPr>
      <p:grpSpPr>
        <a:xfrm>
          <a:off x="0" y="0"/>
          <a:ext cx="0" cy="0"/>
          <a:chOff x="0" y="0"/>
          <a:chExt cx="0" cy="0"/>
        </a:xfrm>
      </p:grpSpPr>
      <p:sp>
        <p:nvSpPr>
          <p:cNvPr id="6" name="Picture Placeholder 13"/>
          <p:cNvSpPr>
            <a:spLocks noGrp="1"/>
          </p:cNvSpPr>
          <p:nvPr>
            <p:ph type="pic" sz="quarter" idx="51"/>
          </p:nvPr>
        </p:nvSpPr>
        <p:spPr>
          <a:xfrm>
            <a:off x="2614295" y="6135123"/>
            <a:ext cx="6168156" cy="4805312"/>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3"/>
          </p:nvPr>
        </p:nvSpPr>
        <p:spPr>
          <a:xfrm>
            <a:off x="9131313" y="6135123"/>
            <a:ext cx="6168156" cy="4805312"/>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54"/>
          </p:nvPr>
        </p:nvSpPr>
        <p:spPr>
          <a:xfrm>
            <a:off x="15648331" y="6135123"/>
            <a:ext cx="6168156" cy="4805312"/>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What we do">
    <p:spTree>
      <p:nvGrpSpPr>
        <p:cNvPr id="1" name=""/>
        <p:cNvGrpSpPr/>
        <p:nvPr/>
      </p:nvGrpSpPr>
      <p:grpSpPr>
        <a:xfrm>
          <a:off x="0" y="0"/>
          <a:ext cx="0" cy="0"/>
          <a:chOff x="0" y="0"/>
          <a:chExt cx="0" cy="0"/>
        </a:xfrm>
      </p:grpSpPr>
      <p:sp>
        <p:nvSpPr>
          <p:cNvPr id="18" name="Picture Placeholder 7"/>
          <p:cNvSpPr>
            <a:spLocks noGrp="1"/>
          </p:cNvSpPr>
          <p:nvPr>
            <p:ph type="pic" sz="quarter" idx="41"/>
          </p:nvPr>
        </p:nvSpPr>
        <p:spPr>
          <a:xfrm>
            <a:off x="4324200" y="8289089"/>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19" name="Picture Placeholder 7"/>
          <p:cNvSpPr>
            <a:spLocks noGrp="1"/>
          </p:cNvSpPr>
          <p:nvPr>
            <p:ph type="pic" sz="quarter" idx="42"/>
          </p:nvPr>
        </p:nvSpPr>
        <p:spPr>
          <a:xfrm>
            <a:off x="7914211" y="8289088"/>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20" name="Picture Placeholder 7"/>
          <p:cNvSpPr>
            <a:spLocks noGrp="1"/>
          </p:cNvSpPr>
          <p:nvPr>
            <p:ph type="pic" sz="quarter" idx="43"/>
          </p:nvPr>
        </p:nvSpPr>
        <p:spPr>
          <a:xfrm>
            <a:off x="2555755" y="5086074"/>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21" name="Picture Placeholder 7"/>
          <p:cNvSpPr>
            <a:spLocks noGrp="1"/>
          </p:cNvSpPr>
          <p:nvPr>
            <p:ph type="pic" sz="quarter" idx="44"/>
          </p:nvPr>
        </p:nvSpPr>
        <p:spPr>
          <a:xfrm>
            <a:off x="9623357" y="5086075"/>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22" name="Picture Placeholder 7"/>
          <p:cNvSpPr>
            <a:spLocks noGrp="1"/>
          </p:cNvSpPr>
          <p:nvPr>
            <p:ph type="pic" sz="quarter" idx="45"/>
          </p:nvPr>
        </p:nvSpPr>
        <p:spPr>
          <a:xfrm>
            <a:off x="4324200" y="1946336"/>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23" name="Picture Placeholder 7"/>
          <p:cNvSpPr>
            <a:spLocks noGrp="1"/>
          </p:cNvSpPr>
          <p:nvPr>
            <p:ph type="pic" sz="quarter" idx="46"/>
          </p:nvPr>
        </p:nvSpPr>
        <p:spPr>
          <a:xfrm>
            <a:off x="7914211" y="1946335"/>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24" name="Picture Placeholder 7"/>
          <p:cNvSpPr>
            <a:spLocks noGrp="1"/>
          </p:cNvSpPr>
          <p:nvPr>
            <p:ph type="pic" sz="quarter" idx="47"/>
          </p:nvPr>
        </p:nvSpPr>
        <p:spPr>
          <a:xfrm>
            <a:off x="6077720" y="5086075"/>
            <a:ext cx="3236976" cy="3236976"/>
          </a:xfrm>
          <a:prstGeom prst="ellipse">
            <a:avLst/>
          </a:pr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General Slide">
    <p:spTree>
      <p:nvGrpSpPr>
        <p:cNvPr id="1" name=""/>
        <p:cNvGrpSpPr/>
        <p:nvPr/>
      </p:nvGrpSpPr>
      <p:grpSpPr>
        <a:xfrm>
          <a:off x="0" y="0"/>
          <a:ext cx="0" cy="0"/>
          <a:chOff x="0" y="0"/>
          <a:chExt cx="0" cy="0"/>
        </a:xfrm>
      </p:grpSpPr>
      <p:sp>
        <p:nvSpPr>
          <p:cNvPr id="13" name="Picture Placeholder 13"/>
          <p:cNvSpPr>
            <a:spLocks noGrp="1"/>
          </p:cNvSpPr>
          <p:nvPr>
            <p:ph type="pic" sz="quarter" idx="50"/>
          </p:nvPr>
        </p:nvSpPr>
        <p:spPr>
          <a:xfrm>
            <a:off x="18265698"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51"/>
          </p:nvPr>
        </p:nvSpPr>
        <p:spPr>
          <a:xfrm>
            <a:off x="12176049"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52"/>
          </p:nvPr>
        </p:nvSpPr>
        <p:spPr>
          <a:xfrm>
            <a:off x="6089650"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53"/>
          </p:nvPr>
        </p:nvSpPr>
        <p:spPr>
          <a:xfrm>
            <a:off x="1"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General Slide">
    <p:spTree>
      <p:nvGrpSpPr>
        <p:cNvPr id="1" name=""/>
        <p:cNvGrpSpPr/>
        <p:nvPr/>
      </p:nvGrpSpPr>
      <p:grpSpPr>
        <a:xfrm>
          <a:off x="0" y="0"/>
          <a:ext cx="0" cy="0"/>
          <a:chOff x="0" y="0"/>
          <a:chExt cx="0" cy="0"/>
        </a:xfrm>
      </p:grpSpPr>
      <p:sp>
        <p:nvSpPr>
          <p:cNvPr id="13" name="Picture Placeholder 13"/>
          <p:cNvSpPr>
            <a:spLocks noGrp="1"/>
          </p:cNvSpPr>
          <p:nvPr>
            <p:ph type="pic" sz="quarter" idx="50"/>
          </p:nvPr>
        </p:nvSpPr>
        <p:spPr>
          <a:xfrm>
            <a:off x="18265698" y="8809463"/>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51"/>
          </p:nvPr>
        </p:nvSpPr>
        <p:spPr>
          <a:xfrm>
            <a:off x="12176049" y="8809463"/>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52"/>
          </p:nvPr>
        </p:nvSpPr>
        <p:spPr>
          <a:xfrm>
            <a:off x="6089650" y="8809463"/>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6" name="Picture Placeholder 13"/>
          <p:cNvSpPr>
            <a:spLocks noGrp="1"/>
          </p:cNvSpPr>
          <p:nvPr>
            <p:ph type="pic" sz="quarter" idx="53"/>
          </p:nvPr>
        </p:nvSpPr>
        <p:spPr>
          <a:xfrm>
            <a:off x="1" y="8809463"/>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6" name="Picture Placeholder 13"/>
          <p:cNvSpPr>
            <a:spLocks noGrp="1"/>
          </p:cNvSpPr>
          <p:nvPr>
            <p:ph type="pic" sz="quarter" idx="54"/>
          </p:nvPr>
        </p:nvSpPr>
        <p:spPr>
          <a:xfrm>
            <a:off x="18265698"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5"/>
          </p:nvPr>
        </p:nvSpPr>
        <p:spPr>
          <a:xfrm>
            <a:off x="12176049"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56"/>
          </p:nvPr>
        </p:nvSpPr>
        <p:spPr>
          <a:xfrm>
            <a:off x="6089650"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57"/>
          </p:nvPr>
        </p:nvSpPr>
        <p:spPr>
          <a:xfrm>
            <a:off x="1" y="-1"/>
            <a:ext cx="6089650" cy="490653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2665059" y="4187708"/>
            <a:ext cx="7527985" cy="4776548"/>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38" name="Picture Placeholder 13"/>
          <p:cNvSpPr>
            <a:spLocks noGrp="1"/>
          </p:cNvSpPr>
          <p:nvPr>
            <p:ph type="pic" sz="quarter" idx="51"/>
          </p:nvPr>
        </p:nvSpPr>
        <p:spPr>
          <a:xfrm>
            <a:off x="9784141" y="6312775"/>
            <a:ext cx="1785757" cy="311274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1_General Slide">
    <p:spTree>
      <p:nvGrpSpPr>
        <p:cNvPr id="1" name=""/>
        <p:cNvGrpSpPr/>
        <p:nvPr/>
      </p:nvGrpSpPr>
      <p:grpSpPr>
        <a:xfrm>
          <a:off x="0" y="0"/>
          <a:ext cx="0" cy="0"/>
          <a:chOff x="0" y="0"/>
          <a:chExt cx="0" cy="0"/>
        </a:xfrm>
      </p:grpSpPr>
      <p:sp>
        <p:nvSpPr>
          <p:cNvPr id="37" name="Picture Placeholder 13"/>
          <p:cNvSpPr>
            <a:spLocks noGrp="1"/>
          </p:cNvSpPr>
          <p:nvPr>
            <p:ph type="pic" sz="quarter" idx="50"/>
          </p:nvPr>
        </p:nvSpPr>
        <p:spPr>
          <a:xfrm>
            <a:off x="0" y="0"/>
            <a:ext cx="854183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ecent work">
    <p:spTree>
      <p:nvGrpSpPr>
        <p:cNvPr id="1" name=""/>
        <p:cNvGrpSpPr/>
        <p:nvPr/>
      </p:nvGrpSpPr>
      <p:grpSpPr>
        <a:xfrm>
          <a:off x="0" y="0"/>
          <a:ext cx="0" cy="0"/>
          <a:chOff x="0" y="0"/>
          <a:chExt cx="0" cy="0"/>
        </a:xfrm>
      </p:grpSpPr>
      <p:sp>
        <p:nvSpPr>
          <p:cNvPr id="10" name="Picture Placeholder 13"/>
          <p:cNvSpPr>
            <a:spLocks noGrp="1"/>
          </p:cNvSpPr>
          <p:nvPr>
            <p:ph type="pic" sz="quarter" idx="52"/>
          </p:nvPr>
        </p:nvSpPr>
        <p:spPr>
          <a:xfrm>
            <a:off x="9857677" y="3657599"/>
            <a:ext cx="4728118" cy="682454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50"/>
          </p:nvPr>
        </p:nvSpPr>
        <p:spPr>
          <a:xfrm>
            <a:off x="16392290" y="3657599"/>
            <a:ext cx="4728118" cy="682454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51"/>
          </p:nvPr>
        </p:nvSpPr>
        <p:spPr>
          <a:xfrm>
            <a:off x="3323064" y="3657599"/>
            <a:ext cx="4728118" cy="6824547"/>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General Slide">
    <p:spTree>
      <p:nvGrpSpPr>
        <p:cNvPr id="1" name=""/>
        <p:cNvGrpSpPr/>
        <p:nvPr/>
      </p:nvGrpSpPr>
      <p:grpSpPr>
        <a:xfrm>
          <a:off x="0" y="0"/>
          <a:ext cx="0" cy="0"/>
          <a:chOff x="0" y="0"/>
          <a:chExt cx="0" cy="0"/>
        </a:xfrm>
      </p:grpSpPr>
      <p:sp>
        <p:nvSpPr>
          <p:cNvPr id="4" name="Rectangle 3"/>
          <p:cNvSpPr/>
          <p:nvPr userDrawn="1"/>
        </p:nvSpPr>
        <p:spPr>
          <a:xfrm>
            <a:off x="12623180" y="12333249"/>
            <a:ext cx="2787805" cy="6913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3"/>
          <p:cNvSpPr>
            <a:spLocks noGrp="1"/>
          </p:cNvSpPr>
          <p:nvPr>
            <p:ph type="pic" sz="quarter" idx="41"/>
          </p:nvPr>
        </p:nvSpPr>
        <p:spPr>
          <a:xfrm>
            <a:off x="18335206" y="0"/>
            <a:ext cx="604244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8" name="Picture Placeholder 13"/>
          <p:cNvSpPr>
            <a:spLocks noGrp="1"/>
          </p:cNvSpPr>
          <p:nvPr>
            <p:ph type="pic" sz="quarter" idx="42"/>
          </p:nvPr>
        </p:nvSpPr>
        <p:spPr>
          <a:xfrm>
            <a:off x="12188825" y="0"/>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9" name="Picture Placeholder 13"/>
          <p:cNvSpPr>
            <a:spLocks noGrp="1"/>
          </p:cNvSpPr>
          <p:nvPr>
            <p:ph type="pic" sz="quarter" idx="43"/>
          </p:nvPr>
        </p:nvSpPr>
        <p:spPr>
          <a:xfrm>
            <a:off x="12188825" y="7002966"/>
            <a:ext cx="5899899" cy="6713034"/>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eam 4">
    <p:spTree>
      <p:nvGrpSpPr>
        <p:cNvPr id="1" name=""/>
        <p:cNvGrpSpPr/>
        <p:nvPr/>
      </p:nvGrpSpPr>
      <p:grpSpPr>
        <a:xfrm>
          <a:off x="0" y="0"/>
          <a:ext cx="0" cy="0"/>
          <a:chOff x="0" y="0"/>
          <a:chExt cx="0" cy="0"/>
        </a:xfrm>
      </p:grpSpPr>
      <p:sp>
        <p:nvSpPr>
          <p:cNvPr id="6" name="Picture Placeholder 13"/>
          <p:cNvSpPr>
            <a:spLocks noGrp="1"/>
          </p:cNvSpPr>
          <p:nvPr>
            <p:ph type="pic" sz="quarter" idx="57"/>
          </p:nvPr>
        </p:nvSpPr>
        <p:spPr>
          <a:xfrm>
            <a:off x="13120735" y="3132250"/>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59"/>
          </p:nvPr>
        </p:nvSpPr>
        <p:spPr>
          <a:xfrm>
            <a:off x="17980406" y="3132250"/>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60"/>
          </p:nvPr>
        </p:nvSpPr>
        <p:spPr>
          <a:xfrm>
            <a:off x="8348013" y="3132250"/>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General Slide">
    <p:spTree>
      <p:nvGrpSpPr>
        <p:cNvPr id="1" name=""/>
        <p:cNvGrpSpPr/>
        <p:nvPr/>
      </p:nvGrpSpPr>
      <p:grpSpPr>
        <a:xfrm>
          <a:off x="0" y="0"/>
          <a:ext cx="0" cy="0"/>
          <a:chOff x="0" y="0"/>
          <a:chExt cx="0" cy="0"/>
        </a:xfrm>
      </p:grpSpPr>
      <p:sp>
        <p:nvSpPr>
          <p:cNvPr id="3" name="Picture Placeholder 13"/>
          <p:cNvSpPr>
            <a:spLocks noGrp="1"/>
          </p:cNvSpPr>
          <p:nvPr>
            <p:ph type="pic" sz="quarter" idx="40"/>
          </p:nvPr>
        </p:nvSpPr>
        <p:spPr>
          <a:xfrm>
            <a:off x="9080963" y="1059364"/>
            <a:ext cx="7132909" cy="954544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Picture Placeholder 13"/>
          <p:cNvSpPr>
            <a:spLocks noGrp="1"/>
          </p:cNvSpPr>
          <p:nvPr>
            <p:ph type="pic" sz="quarter" idx="41"/>
          </p:nvPr>
        </p:nvSpPr>
        <p:spPr>
          <a:xfrm>
            <a:off x="1565041" y="3323063"/>
            <a:ext cx="7132909" cy="954544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0" y="-7928"/>
            <a:ext cx="24377649" cy="8215226"/>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
        <p:nvSpPr>
          <p:cNvPr id="5" name="Picture Placeholder 13"/>
          <p:cNvSpPr>
            <a:spLocks noGrp="1"/>
          </p:cNvSpPr>
          <p:nvPr>
            <p:ph type="pic" sz="quarter" idx="26"/>
          </p:nvPr>
        </p:nvSpPr>
        <p:spPr>
          <a:xfrm>
            <a:off x="1" y="-7928"/>
            <a:ext cx="12199434" cy="13863606"/>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ject 1">
    <p:spTree>
      <p:nvGrpSpPr>
        <p:cNvPr id="1" name=""/>
        <p:cNvGrpSpPr/>
        <p:nvPr/>
      </p:nvGrpSpPr>
      <p:grpSpPr>
        <a:xfrm>
          <a:off x="0" y="0"/>
          <a:ext cx="0" cy="0"/>
          <a:chOff x="0" y="0"/>
          <a:chExt cx="0" cy="0"/>
        </a:xfrm>
      </p:grpSpPr>
      <p:sp>
        <p:nvSpPr>
          <p:cNvPr id="3" name="Picture Placeholder 13"/>
          <p:cNvSpPr>
            <a:spLocks noGrp="1"/>
          </p:cNvSpPr>
          <p:nvPr>
            <p:ph type="pic" sz="quarter" idx="26"/>
          </p:nvPr>
        </p:nvSpPr>
        <p:spPr>
          <a:xfrm>
            <a:off x="19001680"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4" name="Picture Placeholder 13"/>
          <p:cNvSpPr>
            <a:spLocks noGrp="1"/>
          </p:cNvSpPr>
          <p:nvPr>
            <p:ph type="pic" sz="quarter" idx="27"/>
          </p:nvPr>
        </p:nvSpPr>
        <p:spPr>
          <a:xfrm>
            <a:off x="15121054"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5" name="Picture Placeholder 13"/>
          <p:cNvSpPr>
            <a:spLocks noGrp="1"/>
          </p:cNvSpPr>
          <p:nvPr>
            <p:ph type="pic" sz="quarter" idx="28"/>
          </p:nvPr>
        </p:nvSpPr>
        <p:spPr>
          <a:xfrm>
            <a:off x="11262734"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30"/>
          </p:nvPr>
        </p:nvSpPr>
        <p:spPr>
          <a:xfrm>
            <a:off x="19001680"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31"/>
          </p:nvPr>
        </p:nvSpPr>
        <p:spPr>
          <a:xfrm>
            <a:off x="1512105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32"/>
          </p:nvPr>
        </p:nvSpPr>
        <p:spPr>
          <a:xfrm>
            <a:off x="11262734"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33"/>
          </p:nvPr>
        </p:nvSpPr>
        <p:spPr>
          <a:xfrm>
            <a:off x="7382108" y="8854069"/>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1" name="Picture Placeholder 13"/>
          <p:cNvSpPr>
            <a:spLocks noGrp="1"/>
          </p:cNvSpPr>
          <p:nvPr>
            <p:ph type="pic" sz="quarter" idx="34"/>
          </p:nvPr>
        </p:nvSpPr>
        <p:spPr>
          <a:xfrm>
            <a:off x="19001680"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 name="Picture Placeholder 13"/>
          <p:cNvSpPr>
            <a:spLocks noGrp="1"/>
          </p:cNvSpPr>
          <p:nvPr>
            <p:ph type="pic" sz="quarter" idx="35"/>
          </p:nvPr>
        </p:nvSpPr>
        <p:spPr>
          <a:xfrm>
            <a:off x="1512105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3" name="Picture Placeholder 13"/>
          <p:cNvSpPr>
            <a:spLocks noGrp="1"/>
          </p:cNvSpPr>
          <p:nvPr>
            <p:ph type="pic" sz="quarter" idx="36"/>
          </p:nvPr>
        </p:nvSpPr>
        <p:spPr>
          <a:xfrm>
            <a:off x="11262734"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4" name="Picture Placeholder 13"/>
          <p:cNvSpPr>
            <a:spLocks noGrp="1"/>
          </p:cNvSpPr>
          <p:nvPr>
            <p:ph type="pic" sz="quarter" idx="37"/>
          </p:nvPr>
        </p:nvSpPr>
        <p:spPr>
          <a:xfrm>
            <a:off x="7382108" y="1070517"/>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5" name="Picture Placeholder 13"/>
          <p:cNvSpPr>
            <a:spLocks noGrp="1"/>
          </p:cNvSpPr>
          <p:nvPr>
            <p:ph type="pic" sz="quarter" idx="29"/>
          </p:nvPr>
        </p:nvSpPr>
        <p:spPr>
          <a:xfrm>
            <a:off x="7382108" y="4951141"/>
            <a:ext cx="3568390" cy="35906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Half_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ablet_ipad">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1370241" y="5035781"/>
            <a:ext cx="6556917" cy="4085918"/>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6" name="Picture Placeholder 13"/>
          <p:cNvSpPr>
            <a:spLocks noGrp="1"/>
          </p:cNvSpPr>
          <p:nvPr>
            <p:ph type="pic" sz="quarter" idx="14"/>
          </p:nvPr>
        </p:nvSpPr>
        <p:spPr>
          <a:xfrm>
            <a:off x="16495096" y="5035781"/>
            <a:ext cx="6556917" cy="4085918"/>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7" name="Picture Placeholder 13"/>
          <p:cNvSpPr>
            <a:spLocks noGrp="1"/>
          </p:cNvSpPr>
          <p:nvPr>
            <p:ph type="pic" sz="quarter" idx="15"/>
          </p:nvPr>
        </p:nvSpPr>
        <p:spPr>
          <a:xfrm>
            <a:off x="8876371" y="5035781"/>
            <a:ext cx="6556917" cy="4085918"/>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Masonry Left">
    <p:spTree>
      <p:nvGrpSpPr>
        <p:cNvPr id="1" name=""/>
        <p:cNvGrpSpPr/>
        <p:nvPr/>
      </p:nvGrpSpPr>
      <p:grpSpPr>
        <a:xfrm>
          <a:off x="0" y="0"/>
          <a:ext cx="0" cy="0"/>
          <a:chOff x="0" y="0"/>
          <a:chExt cx="0" cy="0"/>
        </a:xfrm>
      </p:grpSpPr>
      <p:sp>
        <p:nvSpPr>
          <p:cNvPr id="6" name="Picture Placeholder 13"/>
          <p:cNvSpPr>
            <a:spLocks noGrp="1"/>
          </p:cNvSpPr>
          <p:nvPr>
            <p:ph type="pic" sz="quarter" idx="13"/>
          </p:nvPr>
        </p:nvSpPr>
        <p:spPr>
          <a:xfrm>
            <a:off x="12386717" y="2006738"/>
            <a:ext cx="3855789" cy="5270803"/>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8"/>
          </p:nvPr>
        </p:nvSpPr>
        <p:spPr>
          <a:xfrm>
            <a:off x="8182259" y="2006737"/>
            <a:ext cx="3877056" cy="3081528"/>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3" name="Picture Placeholder 13"/>
          <p:cNvSpPr>
            <a:spLocks noGrp="1"/>
          </p:cNvSpPr>
          <p:nvPr>
            <p:ph type="pic" sz="quarter" idx="19"/>
          </p:nvPr>
        </p:nvSpPr>
        <p:spPr>
          <a:xfrm>
            <a:off x="8182259" y="5430421"/>
            <a:ext cx="3877056" cy="7028277"/>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8" name="Picture Placeholder 13"/>
          <p:cNvSpPr>
            <a:spLocks noGrp="1"/>
          </p:cNvSpPr>
          <p:nvPr>
            <p:ph type="pic" sz="quarter" idx="17"/>
          </p:nvPr>
        </p:nvSpPr>
        <p:spPr>
          <a:xfrm>
            <a:off x="12365450" y="7597203"/>
            <a:ext cx="10300874" cy="4861495"/>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Laptop_Mockup">
    <p:spTree>
      <p:nvGrpSpPr>
        <p:cNvPr id="1" name=""/>
        <p:cNvGrpSpPr/>
        <p:nvPr/>
      </p:nvGrpSpPr>
      <p:grpSpPr>
        <a:xfrm>
          <a:off x="0" y="0"/>
          <a:ext cx="0" cy="0"/>
          <a:chOff x="0" y="0"/>
          <a:chExt cx="0" cy="0"/>
        </a:xfrm>
      </p:grpSpPr>
      <p:sp>
        <p:nvSpPr>
          <p:cNvPr id="9" name="Picture Placeholder 13"/>
          <p:cNvSpPr>
            <a:spLocks noGrp="1"/>
          </p:cNvSpPr>
          <p:nvPr>
            <p:ph type="pic" sz="quarter" idx="13"/>
          </p:nvPr>
        </p:nvSpPr>
        <p:spPr>
          <a:xfrm>
            <a:off x="0" y="0"/>
            <a:ext cx="24377650" cy="6858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8898673" y="12533971"/>
            <a:ext cx="6735337" cy="86979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icture Placeholder 13"/>
          <p:cNvSpPr>
            <a:spLocks noGrp="1"/>
          </p:cNvSpPr>
          <p:nvPr>
            <p:ph type="pic" sz="quarter" idx="14"/>
          </p:nvPr>
        </p:nvSpPr>
        <p:spPr>
          <a:xfrm>
            <a:off x="10709421" y="1680141"/>
            <a:ext cx="2958807" cy="3650142"/>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1" name="Picture Placeholder 13"/>
          <p:cNvSpPr>
            <a:spLocks noGrp="1"/>
          </p:cNvSpPr>
          <p:nvPr>
            <p:ph type="pic" sz="quarter" idx="15"/>
          </p:nvPr>
        </p:nvSpPr>
        <p:spPr>
          <a:xfrm>
            <a:off x="17260728" y="1680141"/>
            <a:ext cx="2958807" cy="3650142"/>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12" name="Picture Placeholder 13"/>
          <p:cNvSpPr>
            <a:spLocks noGrp="1"/>
          </p:cNvSpPr>
          <p:nvPr>
            <p:ph type="pic" sz="quarter" idx="16"/>
          </p:nvPr>
        </p:nvSpPr>
        <p:spPr>
          <a:xfrm>
            <a:off x="4133369" y="1680141"/>
            <a:ext cx="2958807" cy="3650142"/>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obile two features">
    <p:spTree>
      <p:nvGrpSpPr>
        <p:cNvPr id="1" name=""/>
        <p:cNvGrpSpPr/>
        <p:nvPr/>
      </p:nvGrpSpPr>
      <p:grpSpPr>
        <a:xfrm>
          <a:off x="0" y="0"/>
          <a:ext cx="0" cy="0"/>
          <a:chOff x="0" y="0"/>
          <a:chExt cx="0" cy="0"/>
        </a:xfrm>
      </p:grpSpPr>
      <p:sp>
        <p:nvSpPr>
          <p:cNvPr id="23" name="Picture Placeholder 13"/>
          <p:cNvSpPr>
            <a:spLocks noGrp="1"/>
          </p:cNvSpPr>
          <p:nvPr>
            <p:ph type="pic" sz="quarter" idx="16"/>
          </p:nvPr>
        </p:nvSpPr>
        <p:spPr>
          <a:xfrm>
            <a:off x="10425208" y="3524111"/>
            <a:ext cx="3843348" cy="6362787"/>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Placeholder Slide">
    <p:spTree>
      <p:nvGrpSpPr>
        <p:cNvPr id="1" name=""/>
        <p:cNvGrpSpPr/>
        <p:nvPr/>
      </p:nvGrpSpPr>
      <p:grpSpPr>
        <a:xfrm>
          <a:off x="0" y="0"/>
          <a:ext cx="0" cy="0"/>
          <a:chOff x="0" y="0"/>
          <a:chExt cx="0" cy="0"/>
        </a:xfrm>
      </p:grpSpPr>
      <p:sp>
        <p:nvSpPr>
          <p:cNvPr id="38" name="Picture Placeholder 13"/>
          <p:cNvSpPr>
            <a:spLocks noGrp="1"/>
          </p:cNvSpPr>
          <p:nvPr>
            <p:ph type="pic" sz="quarter" idx="16"/>
          </p:nvPr>
        </p:nvSpPr>
        <p:spPr>
          <a:xfrm>
            <a:off x="8079131" y="6052296"/>
            <a:ext cx="7536164" cy="4754244"/>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
        <p:nvSpPr>
          <p:cNvPr id="39" name="Picture Placeholder 13"/>
          <p:cNvSpPr>
            <a:spLocks noGrp="1"/>
          </p:cNvSpPr>
          <p:nvPr>
            <p:ph type="pic" sz="quarter" idx="17"/>
          </p:nvPr>
        </p:nvSpPr>
        <p:spPr>
          <a:xfrm>
            <a:off x="15208050" y="8152383"/>
            <a:ext cx="1784098" cy="3137277"/>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elcome message 4">
    <p:spTree>
      <p:nvGrpSpPr>
        <p:cNvPr id="1" name=""/>
        <p:cNvGrpSpPr/>
        <p:nvPr/>
      </p:nvGrpSpPr>
      <p:grpSpPr>
        <a:xfrm>
          <a:off x="0" y="0"/>
          <a:ext cx="0" cy="0"/>
          <a:chOff x="0" y="0"/>
          <a:chExt cx="0" cy="0"/>
        </a:xfrm>
      </p:grpSpPr>
      <p:sp>
        <p:nvSpPr>
          <p:cNvPr id="6" name="Picture Placeholder 13"/>
          <p:cNvSpPr>
            <a:spLocks noGrp="1"/>
          </p:cNvSpPr>
          <p:nvPr>
            <p:ph type="pic" sz="quarter" idx="60"/>
          </p:nvPr>
        </p:nvSpPr>
        <p:spPr>
          <a:xfrm>
            <a:off x="-9015" y="0"/>
            <a:ext cx="7480330"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3_Placeholder">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501" y="0"/>
            <a:ext cx="4921382" cy="6781800"/>
          </a:xfrm>
          <a:prstGeom prst="rect">
            <a:avLst/>
          </a:prstGeo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22"/>
          </p:nvPr>
        </p:nvSpPr>
        <p:spPr>
          <a:xfrm>
            <a:off x="0" y="6980430"/>
            <a:ext cx="4921382" cy="6735570"/>
          </a:xfrm>
          <a:prstGeom prst="rect">
            <a:avLst/>
          </a:prstGeo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3"/>
          </p:nvPr>
        </p:nvSpPr>
        <p:spPr>
          <a:xfrm>
            <a:off x="5139378" y="0"/>
            <a:ext cx="4839009" cy="4989518"/>
          </a:xfrm>
          <a:prstGeom prst="rect">
            <a:avLst/>
          </a:prstGeo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24"/>
          </p:nvPr>
        </p:nvSpPr>
        <p:spPr>
          <a:xfrm>
            <a:off x="5139378" y="5188148"/>
            <a:ext cx="4839009" cy="8527852"/>
          </a:xfrm>
          <a:prstGeom prst="rect">
            <a:avLst/>
          </a:prstGeom>
          <a:solidFill>
            <a:schemeClr val="bg1">
              <a:lumMod val="95000"/>
            </a:schemeClr>
          </a:solidFill>
        </p:spPr>
        <p:txBody>
          <a:bodyPr>
            <a:normAutofit/>
          </a:bodyPr>
          <a:lstStyle>
            <a:lvl1pPr>
              <a:defRPr sz="2800"/>
            </a:lvl1pPr>
          </a:lstStyle>
          <a:p>
            <a:endParaRPr lang="en-US"/>
          </a:p>
        </p:txBody>
      </p:sp>
      <p:sp>
        <p:nvSpPr>
          <p:cNvPr id="25" name="Picture Placeholder 2"/>
          <p:cNvSpPr>
            <a:spLocks noGrp="1"/>
          </p:cNvSpPr>
          <p:nvPr>
            <p:ph type="pic" sz="quarter" idx="25"/>
          </p:nvPr>
        </p:nvSpPr>
        <p:spPr>
          <a:xfrm>
            <a:off x="10216250" y="0"/>
            <a:ext cx="4857874" cy="9382539"/>
          </a:xfrm>
          <a:prstGeom prst="rect">
            <a:avLst/>
          </a:prstGeom>
          <a:solidFill>
            <a:schemeClr val="bg1">
              <a:lumMod val="95000"/>
            </a:schemeClr>
          </a:solidFill>
        </p:spPr>
        <p:txBody>
          <a:bodyPr>
            <a:normAutofit/>
          </a:bodyPr>
          <a:lstStyle>
            <a:lvl1pPr>
              <a:defRPr sz="2800"/>
            </a:lvl1pPr>
          </a:lstStyle>
          <a:p>
            <a:endParaRPr lang="en-US"/>
          </a:p>
        </p:txBody>
      </p:sp>
      <p:sp>
        <p:nvSpPr>
          <p:cNvPr id="26" name="Picture Placeholder 2"/>
          <p:cNvSpPr>
            <a:spLocks noGrp="1"/>
          </p:cNvSpPr>
          <p:nvPr>
            <p:ph type="pic" sz="quarter" idx="26"/>
          </p:nvPr>
        </p:nvSpPr>
        <p:spPr>
          <a:xfrm>
            <a:off x="10196382" y="9581169"/>
            <a:ext cx="4877741" cy="4134831"/>
          </a:xfrm>
          <a:prstGeom prst="rect">
            <a:avLst/>
          </a:prstGeom>
          <a:solidFill>
            <a:schemeClr val="bg1">
              <a:lumMod val="95000"/>
            </a:schemeClr>
          </a:solidFill>
        </p:spPr>
        <p:txBody>
          <a:bodyPr>
            <a:normAutofit/>
          </a:bodyPr>
          <a:lstStyle>
            <a:lvl1pPr>
              <a:defRPr sz="2800"/>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ig-Picture-Martik">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24377650"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2019/9/6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3_General Slide">
    <p:spTree>
      <p:nvGrpSpPr>
        <p:cNvPr id="1" name=""/>
        <p:cNvGrpSpPr/>
        <p:nvPr/>
      </p:nvGrpSpPr>
      <p:grpSpPr>
        <a:xfrm>
          <a:off x="0" y="0"/>
          <a:ext cx="0" cy="0"/>
          <a:chOff x="0" y="0"/>
          <a:chExt cx="0" cy="0"/>
        </a:xfrm>
      </p:grpSpPr>
      <p:sp>
        <p:nvSpPr>
          <p:cNvPr id="8" name="Picture Placeholder 7"/>
          <p:cNvSpPr>
            <a:spLocks noGrp="1"/>
          </p:cNvSpPr>
          <p:nvPr>
            <p:ph type="pic" sz="quarter" idx="42"/>
          </p:nvPr>
        </p:nvSpPr>
        <p:spPr>
          <a:xfrm>
            <a:off x="3518834" y="3745103"/>
            <a:ext cx="3776904" cy="4381212"/>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10" name="Picture Placeholder 7"/>
          <p:cNvSpPr>
            <a:spLocks noGrp="1"/>
          </p:cNvSpPr>
          <p:nvPr>
            <p:ph type="pic" sz="quarter" idx="41"/>
          </p:nvPr>
        </p:nvSpPr>
        <p:spPr>
          <a:xfrm>
            <a:off x="16821250" y="3745103"/>
            <a:ext cx="3776904" cy="4381212"/>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
        <p:nvSpPr>
          <p:cNvPr id="11" name="Picture Placeholder 7"/>
          <p:cNvSpPr>
            <a:spLocks noGrp="1"/>
          </p:cNvSpPr>
          <p:nvPr>
            <p:ph type="pic" sz="quarter" idx="43"/>
          </p:nvPr>
        </p:nvSpPr>
        <p:spPr>
          <a:xfrm>
            <a:off x="10297946" y="3745103"/>
            <a:ext cx="3776904" cy="4381212"/>
          </a:xfrm>
          <a:custGeom>
            <a:avLst/>
            <a:gdLst>
              <a:gd name="connsiteX0" fmla="*/ 2147390 w 4294779"/>
              <a:gd name="connsiteY0" fmla="*/ 0 h 4981947"/>
              <a:gd name="connsiteX1" fmla="*/ 4294779 w 4294779"/>
              <a:gd name="connsiteY1" fmla="*/ 1073695 h 4981947"/>
              <a:gd name="connsiteX2" fmla="*/ 4294779 w 4294779"/>
              <a:gd name="connsiteY2" fmla="*/ 3908252 h 4981947"/>
              <a:gd name="connsiteX3" fmla="*/ 2147390 w 4294779"/>
              <a:gd name="connsiteY3" fmla="*/ 4981947 h 4981947"/>
              <a:gd name="connsiteX4" fmla="*/ 0 w 4294779"/>
              <a:gd name="connsiteY4" fmla="*/ 3908252 h 4981947"/>
              <a:gd name="connsiteX5" fmla="*/ 0 w 4294779"/>
              <a:gd name="connsiteY5" fmla="*/ 1073695 h 49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4779" h="4981947">
                <a:moveTo>
                  <a:pt x="2147390" y="0"/>
                </a:moveTo>
                <a:lnTo>
                  <a:pt x="4294779" y="1073695"/>
                </a:lnTo>
                <a:lnTo>
                  <a:pt x="4294779" y="3908252"/>
                </a:lnTo>
                <a:lnTo>
                  <a:pt x="2147390" y="4981947"/>
                </a:lnTo>
                <a:lnTo>
                  <a:pt x="0" y="3908252"/>
                </a:lnTo>
                <a:lnTo>
                  <a:pt x="0" y="1073695"/>
                </a:lnTo>
                <a:close/>
              </a:path>
            </a:pathLst>
          </a:cu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4" name="Picture Placeholder 3"/>
          <p:cNvSpPr>
            <a:spLocks noGrp="1"/>
          </p:cNvSpPr>
          <p:nvPr>
            <p:ph type="pic" sz="quarter" idx="51"/>
          </p:nvPr>
        </p:nvSpPr>
        <p:spPr>
          <a:xfrm>
            <a:off x="10078735" y="3553609"/>
            <a:ext cx="4143985" cy="4143986"/>
          </a:xfrm>
          <a:custGeom>
            <a:avLst/>
            <a:gdLst>
              <a:gd name="connsiteX0" fmla="*/ 2076436 w 4143985"/>
              <a:gd name="connsiteY0" fmla="*/ 2 h 4143986"/>
              <a:gd name="connsiteX1" fmla="*/ 2588092 w 4143985"/>
              <a:gd name="connsiteY1" fmla="*/ 213223 h 4143986"/>
              <a:gd name="connsiteX2" fmla="*/ 3932959 w 4143985"/>
              <a:gd name="connsiteY2" fmla="*/ 1563871 h 4143986"/>
              <a:gd name="connsiteX3" fmla="*/ 3930763 w 4143985"/>
              <a:gd name="connsiteY3" fmla="*/ 2588092 h 4143986"/>
              <a:gd name="connsiteX4" fmla="*/ 2580115 w 4143985"/>
              <a:gd name="connsiteY4" fmla="*/ 3932960 h 4143986"/>
              <a:gd name="connsiteX5" fmla="*/ 1555894 w 4143985"/>
              <a:gd name="connsiteY5" fmla="*/ 3930763 h 4143986"/>
              <a:gd name="connsiteX6" fmla="*/ 211027 w 4143985"/>
              <a:gd name="connsiteY6" fmla="*/ 2580115 h 4143986"/>
              <a:gd name="connsiteX7" fmla="*/ 213223 w 4143985"/>
              <a:gd name="connsiteY7" fmla="*/ 1555895 h 4143986"/>
              <a:gd name="connsiteX8" fmla="*/ 1563871 w 4143985"/>
              <a:gd name="connsiteY8" fmla="*/ 211027 h 4143986"/>
              <a:gd name="connsiteX9" fmla="*/ 2076436 w 4143985"/>
              <a:gd name="connsiteY9" fmla="*/ 2 h 414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43985" h="4143986">
                <a:moveTo>
                  <a:pt x="2076436" y="2"/>
                </a:moveTo>
                <a:cubicBezTo>
                  <a:pt x="2261784" y="399"/>
                  <a:pt x="2446980" y="71505"/>
                  <a:pt x="2588092" y="213223"/>
                </a:cubicBezTo>
                <a:lnTo>
                  <a:pt x="3932959" y="1563871"/>
                </a:lnTo>
                <a:cubicBezTo>
                  <a:pt x="4215184" y="1847309"/>
                  <a:pt x="4214200" y="2305868"/>
                  <a:pt x="3930763" y="2588092"/>
                </a:cubicBezTo>
                <a:lnTo>
                  <a:pt x="2580115" y="3932960"/>
                </a:lnTo>
                <a:cubicBezTo>
                  <a:pt x="2296678" y="4215184"/>
                  <a:pt x="1838119" y="4214201"/>
                  <a:pt x="1555894" y="3930763"/>
                </a:cubicBezTo>
                <a:lnTo>
                  <a:pt x="211027" y="2580115"/>
                </a:lnTo>
                <a:cubicBezTo>
                  <a:pt x="-71198" y="2296678"/>
                  <a:pt x="-70214" y="1838119"/>
                  <a:pt x="213223" y="1555895"/>
                </a:cubicBezTo>
                <a:lnTo>
                  <a:pt x="1563871" y="211027"/>
                </a:lnTo>
                <a:cubicBezTo>
                  <a:pt x="1705590" y="69915"/>
                  <a:pt x="1891089" y="-396"/>
                  <a:pt x="2076436" y="2"/>
                </a:cubicBezTo>
                <a:close/>
              </a:path>
            </a:pathLst>
          </a:custGeom>
          <a:effectLst/>
        </p:spPr>
        <p:txBody>
          <a:bodyPr wrap="square">
            <a:no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Welcome">
    <p:spTree>
      <p:nvGrpSpPr>
        <p:cNvPr id="1" name=""/>
        <p:cNvGrpSpPr/>
        <p:nvPr/>
      </p:nvGrpSpPr>
      <p:grpSpPr>
        <a:xfrm>
          <a:off x="0" y="0"/>
          <a:ext cx="0" cy="0"/>
          <a:chOff x="0" y="0"/>
          <a:chExt cx="0" cy="0"/>
        </a:xfrm>
      </p:grpSpPr>
      <p:sp>
        <p:nvSpPr>
          <p:cNvPr id="5" name="Picture Placeholder 13"/>
          <p:cNvSpPr>
            <a:spLocks noGrp="1"/>
          </p:cNvSpPr>
          <p:nvPr>
            <p:ph type="pic" sz="quarter" idx="57"/>
          </p:nvPr>
        </p:nvSpPr>
        <p:spPr>
          <a:xfrm>
            <a:off x="14168949" y="2554901"/>
            <a:ext cx="6913756" cy="840801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4">
    <p:spTree>
      <p:nvGrpSpPr>
        <p:cNvPr id="1" name=""/>
        <p:cNvGrpSpPr/>
        <p:nvPr/>
      </p:nvGrpSpPr>
      <p:grpSpPr>
        <a:xfrm>
          <a:off x="0" y="0"/>
          <a:ext cx="0" cy="0"/>
          <a:chOff x="0" y="0"/>
          <a:chExt cx="0" cy="0"/>
        </a:xfrm>
      </p:grpSpPr>
      <p:sp>
        <p:nvSpPr>
          <p:cNvPr id="6" name="Picture Placeholder 13"/>
          <p:cNvSpPr>
            <a:spLocks noGrp="1"/>
          </p:cNvSpPr>
          <p:nvPr>
            <p:ph type="pic" sz="quarter" idx="57"/>
          </p:nvPr>
        </p:nvSpPr>
        <p:spPr>
          <a:xfrm>
            <a:off x="12473964" y="3979743"/>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7" name="Picture Placeholder 13"/>
          <p:cNvSpPr>
            <a:spLocks noGrp="1"/>
          </p:cNvSpPr>
          <p:nvPr>
            <p:ph type="pic" sz="quarter" idx="58"/>
          </p:nvPr>
        </p:nvSpPr>
        <p:spPr>
          <a:xfrm>
            <a:off x="2928520" y="3979743"/>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8" name="Picture Placeholder 13"/>
          <p:cNvSpPr>
            <a:spLocks noGrp="1"/>
          </p:cNvSpPr>
          <p:nvPr>
            <p:ph type="pic" sz="quarter" idx="59"/>
          </p:nvPr>
        </p:nvSpPr>
        <p:spPr>
          <a:xfrm>
            <a:off x="17333635" y="3979743"/>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9" name="Picture Placeholder 13"/>
          <p:cNvSpPr>
            <a:spLocks noGrp="1"/>
          </p:cNvSpPr>
          <p:nvPr>
            <p:ph type="pic" sz="quarter" idx="60"/>
          </p:nvPr>
        </p:nvSpPr>
        <p:spPr>
          <a:xfrm>
            <a:off x="7701242" y="3979743"/>
            <a:ext cx="4275168" cy="6368589"/>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Welcome">
    <p:spTree>
      <p:nvGrpSpPr>
        <p:cNvPr id="1" name=""/>
        <p:cNvGrpSpPr/>
        <p:nvPr/>
      </p:nvGrpSpPr>
      <p:grpSpPr>
        <a:xfrm>
          <a:off x="0" y="0"/>
          <a:ext cx="0" cy="0"/>
          <a:chOff x="0" y="0"/>
          <a:chExt cx="0" cy="0"/>
        </a:xfrm>
      </p:grpSpPr>
      <p:sp>
        <p:nvSpPr>
          <p:cNvPr id="125" name="Picture Placeholder 13"/>
          <p:cNvSpPr>
            <a:spLocks noGrp="1"/>
          </p:cNvSpPr>
          <p:nvPr>
            <p:ph type="pic" sz="quarter" idx="57"/>
          </p:nvPr>
        </p:nvSpPr>
        <p:spPr>
          <a:xfrm>
            <a:off x="15675854" y="10869326"/>
            <a:ext cx="3325859" cy="583490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6" name="Picture Placeholder 13"/>
          <p:cNvSpPr>
            <a:spLocks noGrp="1"/>
          </p:cNvSpPr>
          <p:nvPr>
            <p:ph type="pic" sz="quarter" idx="58"/>
          </p:nvPr>
        </p:nvSpPr>
        <p:spPr>
          <a:xfrm>
            <a:off x="5458254" y="10869326"/>
            <a:ext cx="3325859" cy="5834906"/>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27" name="Picture Placeholder 13"/>
          <p:cNvSpPr>
            <a:spLocks noGrp="1"/>
          </p:cNvSpPr>
          <p:nvPr>
            <p:ph type="pic" sz="quarter" idx="59"/>
          </p:nvPr>
        </p:nvSpPr>
        <p:spPr>
          <a:xfrm>
            <a:off x="10366283" y="8441642"/>
            <a:ext cx="3723145" cy="6512542"/>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Welcome">
    <p:spTree>
      <p:nvGrpSpPr>
        <p:cNvPr id="1" name=""/>
        <p:cNvGrpSpPr/>
        <p:nvPr/>
      </p:nvGrpSpPr>
      <p:grpSpPr>
        <a:xfrm>
          <a:off x="0" y="0"/>
          <a:ext cx="0" cy="0"/>
          <a:chOff x="0" y="0"/>
          <a:chExt cx="0" cy="0"/>
        </a:xfrm>
      </p:grpSpPr>
      <p:sp>
        <p:nvSpPr>
          <p:cNvPr id="9" name="Picture Placeholder 13"/>
          <p:cNvSpPr>
            <a:spLocks noGrp="1"/>
          </p:cNvSpPr>
          <p:nvPr>
            <p:ph type="pic" sz="quarter" idx="57"/>
          </p:nvPr>
        </p:nvSpPr>
        <p:spPr>
          <a:xfrm>
            <a:off x="8073484" y="4272190"/>
            <a:ext cx="10749774" cy="7458893"/>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10" name="Picture Placeholder 13"/>
          <p:cNvSpPr>
            <a:spLocks noGrp="1"/>
          </p:cNvSpPr>
          <p:nvPr>
            <p:ph type="pic" sz="quarter" idx="58"/>
          </p:nvPr>
        </p:nvSpPr>
        <p:spPr>
          <a:xfrm>
            <a:off x="2527075" y="2577206"/>
            <a:ext cx="9315519" cy="6678308"/>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TextBox 9"/>
          <p:cNvSpPr txBox="1"/>
          <p:nvPr userDrawn="1"/>
        </p:nvSpPr>
        <p:spPr>
          <a:xfrm>
            <a:off x="22412106" y="709963"/>
            <a:ext cx="1021680" cy="615517"/>
          </a:xfrm>
          <a:prstGeom prst="rect">
            <a:avLst/>
          </a:prstGeom>
          <a:noFill/>
        </p:spPr>
        <p:txBody>
          <a:bodyPr wrap="none" lIns="182843" tIns="91422" rIns="182843" bIns="91422" rtlCol="0">
            <a:spAutoFit/>
          </a:bodyPr>
          <a:lstStyle/>
          <a:p>
            <a:pPr algn="ctr"/>
            <a:fld id="{260E2A6B-A809-4840-BF14-8648BC0BDF87}" type="slidenum">
              <a:rPr lang="id-ID" sz="2800" b="0" i="0" smtClean="0">
                <a:solidFill>
                  <a:schemeClr val="bg1">
                    <a:lumMod val="85000"/>
                  </a:schemeClr>
                </a:solidFill>
                <a:latin typeface="Montserrat Light" charset="0"/>
                <a:ea typeface="Montserrat Light" charset="0"/>
                <a:cs typeface="Montserrat Light" charset="0"/>
              </a:rPr>
              <a:t>‹#›</a:t>
            </a:fld>
            <a:r>
              <a:rPr lang="id-ID" sz="2800" b="0" i="0" dirty="0">
                <a:solidFill>
                  <a:schemeClr val="bg1">
                    <a:lumMod val="85000"/>
                  </a:schemeClr>
                </a:solidFill>
                <a:latin typeface="Montserrat Light" charset="0"/>
                <a:ea typeface="Montserrat Light" charset="0"/>
                <a:cs typeface="Montserrat Light" charset="0"/>
              </a:rPr>
              <a:t>  </a:t>
            </a:r>
          </a:p>
        </p:txBody>
      </p:sp>
      <p:sp>
        <p:nvSpPr>
          <p:cNvPr id="14" name="TextBox 13"/>
          <p:cNvSpPr txBox="1"/>
          <p:nvPr userDrawn="1"/>
        </p:nvSpPr>
        <p:spPr>
          <a:xfrm>
            <a:off x="1698266" y="12477690"/>
            <a:ext cx="2653290" cy="400110"/>
          </a:xfrm>
          <a:prstGeom prst="rect">
            <a:avLst/>
          </a:prstGeom>
          <a:noFill/>
        </p:spPr>
        <p:txBody>
          <a:bodyPr wrap="none" rtlCol="0" anchor="ctr" anchorCtr="0">
            <a:spAutoFit/>
          </a:bodyPr>
          <a:lstStyle/>
          <a:p>
            <a:pPr algn="r"/>
            <a:r>
              <a:rPr lang="en-US" sz="2000" b="0" i="0" dirty="0">
                <a:solidFill>
                  <a:schemeClr val="tx1">
                    <a:lumMod val="40000"/>
                    <a:lumOff val="60000"/>
                  </a:schemeClr>
                </a:solidFill>
                <a:latin typeface="Source Sans Pro" charset="0"/>
                <a:ea typeface="Source Sans Pro" charset="0"/>
                <a:cs typeface="Source Sans Pro" charset="0"/>
              </a:rPr>
              <a:t>www.yourdomain.com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hdr="0" ftr="0" dt="0"/>
  <p:txStyles>
    <p:titleStyle>
      <a:lvl1pPr algn="l" defTabSz="1828165" rtl="0" eaLnBrk="1" latinLnBrk="0" hangingPunct="1">
        <a:lnSpc>
          <a:spcPct val="90000"/>
        </a:lnSpc>
        <a:spcBef>
          <a:spcPct val="0"/>
        </a:spcBef>
        <a:buNone/>
        <a:defRPr lang="en-US" sz="4400" kern="1200">
          <a:solidFill>
            <a:schemeClr val="tx1"/>
          </a:solidFill>
          <a:latin typeface="Montserrat Hairline" charset="0"/>
          <a:ea typeface="Montserrat Hairline" charset="0"/>
          <a:cs typeface="Montserrat Hairline" charset="0"/>
        </a:defRPr>
      </a:lvl1pPr>
    </p:titleStyle>
    <p:bodyStyle>
      <a:lvl1pPr marL="457200" indent="-457200" algn="l" defTabSz="1828165" rtl="0" eaLnBrk="1" latinLnBrk="0" hangingPunct="1">
        <a:lnSpc>
          <a:spcPct val="90000"/>
        </a:lnSpc>
        <a:spcBef>
          <a:spcPts val="2000"/>
        </a:spcBef>
        <a:buFont typeface="Arial" panose="020B0604020202020204" pitchFamily="34" charset="0"/>
        <a:buChar char="•"/>
        <a:defRPr lang="en-US" sz="3600" kern="1200" dirty="0" smtClean="0">
          <a:solidFill>
            <a:schemeClr val="tx1"/>
          </a:solidFill>
          <a:effectLst/>
          <a:latin typeface="Montserrat Hairline" charset="0"/>
          <a:ea typeface="Montserrat Hairline" charset="0"/>
          <a:cs typeface="Montserrat Hairline" charset="0"/>
        </a:defRPr>
      </a:lvl1pPr>
      <a:lvl2pPr marL="1371600" indent="-457200" algn="l" defTabSz="1828165" rtl="0" eaLnBrk="1" latinLnBrk="0" hangingPunct="1">
        <a:lnSpc>
          <a:spcPct val="90000"/>
        </a:lnSpc>
        <a:spcBef>
          <a:spcPts val="1000"/>
        </a:spcBef>
        <a:buFont typeface="Arial" panose="020B0604020202020204" pitchFamily="34" charset="0"/>
        <a:buChar char="•"/>
        <a:defRPr lang="en-US" sz="2800" kern="1200" dirty="0" smtClean="0">
          <a:solidFill>
            <a:schemeClr val="tx1"/>
          </a:solidFill>
          <a:effectLst/>
          <a:latin typeface="Montserrat Hairline" charset="0"/>
          <a:ea typeface="Montserrat Hairline" charset="0"/>
          <a:cs typeface="Montserrat Hairline" charset="0"/>
        </a:defRPr>
      </a:lvl2pPr>
      <a:lvl3pPr marL="2285365" indent="-457200" algn="l" defTabSz="1828165"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Montserrat Hairline" charset="0"/>
          <a:ea typeface="Montserrat Hairline" charset="0"/>
          <a:cs typeface="Montserrat Hairline" charset="0"/>
        </a:defRPr>
      </a:lvl3pPr>
      <a:lvl4pPr marL="3199765" indent="-457200" algn="l" defTabSz="1828165" rtl="0" eaLnBrk="1" latinLnBrk="0" hangingPunct="1">
        <a:lnSpc>
          <a:spcPct val="90000"/>
        </a:lnSpc>
        <a:spcBef>
          <a:spcPts val="1000"/>
        </a:spcBef>
        <a:buFont typeface="Arial" panose="020B0604020202020204" pitchFamily="34" charset="0"/>
        <a:buChar char="•"/>
        <a:defRPr lang="en-US" sz="2000" kern="1200" dirty="0" smtClean="0">
          <a:solidFill>
            <a:schemeClr val="tx1"/>
          </a:solidFill>
          <a:effectLst/>
          <a:latin typeface="Montserrat Hairline" charset="0"/>
          <a:ea typeface="Montserrat Hairline" charset="0"/>
          <a:cs typeface="Montserrat Hairline" charset="0"/>
        </a:defRPr>
      </a:lvl4pPr>
      <a:lvl5pPr marL="4114165" indent="-457200" algn="l" defTabSz="1828165" rtl="0" eaLnBrk="1" latinLnBrk="0" hangingPunct="1">
        <a:lnSpc>
          <a:spcPct val="90000"/>
        </a:lnSpc>
        <a:spcBef>
          <a:spcPts val="1000"/>
        </a:spcBef>
        <a:buFont typeface="Arial" panose="020B0604020202020204" pitchFamily="34" charset="0"/>
        <a:buChar char="•"/>
        <a:defRPr lang="en-US" sz="2000" kern="1200" dirty="0">
          <a:solidFill>
            <a:schemeClr val="tx1"/>
          </a:solidFill>
          <a:effectLst/>
          <a:latin typeface="Montserrat Hairline" charset="0"/>
          <a:ea typeface="Montserrat Hairline" charset="0"/>
          <a:cs typeface="Montserrat Hairline"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hyperlink" Target="https://tensorflow.google.cn/install/lang_java" TargetMode="External"/><Relationship Id="rId2" Type="http://schemas.openxmlformats.org/officeDocument/2006/relationships/notesSlide" Target="../notesSlides/notesSlide9.xml"/><Relationship Id="rId1" Type="http://schemas.openxmlformats.org/officeDocument/2006/relationships/slideLayout" Target="../slideLayouts/slideLayout3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2.xml"/><Relationship Id="rId1" Type="http://schemas.openxmlformats.org/officeDocument/2006/relationships/vmlDrawing" Target="../drawings/vmlDrawing1.vml"/><Relationship Id="rId6" Type="http://schemas.openxmlformats.org/officeDocument/2006/relationships/image" Target="../media/image52.emf"/><Relationship Id="rId5" Type="http://schemas.openxmlformats.org/officeDocument/2006/relationships/package" Target="../embeddings/Microsoft_Excel_Worksheet.xlsx"/><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srcRect t="7791" b="7791"/>
          <a:stretch>
            <a:fillRect/>
          </a:stretch>
        </p:blipFill>
        <p:spPr/>
      </p:pic>
      <p:sp>
        <p:nvSpPr>
          <p:cNvPr id="2" name="Rectangle 1"/>
          <p:cNvSpPr/>
          <p:nvPr/>
        </p:nvSpPr>
        <p:spPr>
          <a:xfrm>
            <a:off x="0" y="-30751"/>
            <a:ext cx="24377650" cy="13746751"/>
          </a:xfrm>
          <a:prstGeom prst="rect">
            <a:avLst/>
          </a:prstGeom>
          <a:gradFill flip="none" rotWithShape="1">
            <a:gsLst>
              <a:gs pos="0">
                <a:srgbClr val="3B1F4D">
                  <a:alpha val="64000"/>
                  <a:lumMod val="68000"/>
                  <a:lumOff val="32000"/>
                </a:srgbClr>
              </a:gs>
              <a:gs pos="83000">
                <a:srgbClr val="000E36">
                  <a:alpha val="68000"/>
                  <a:lumMod val="88000"/>
                  <a:lumOff val="12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6860081" y="5365668"/>
            <a:ext cx="10733708" cy="29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12000"/>
              </a:lnSpc>
            </a:pPr>
            <a:r>
              <a:rPr lang="zh-CN" altLang="en-US" sz="8800" b="1" spc="500" dirty="0">
                <a:solidFill>
                  <a:schemeClr val="bg1"/>
                </a:solidFill>
                <a:latin typeface="Montserrat" charset="0"/>
                <a:ea typeface="Montserrat" charset="0"/>
                <a:cs typeface="Montserrat" charset="0"/>
                <a:sym typeface="Bebas Neue" charset="0"/>
              </a:rPr>
              <a:t>基于深度学习的</a:t>
            </a:r>
            <a:endParaRPr lang="en-US" altLang="zh-CN" sz="8800" b="1" spc="500" dirty="0">
              <a:solidFill>
                <a:schemeClr val="bg1"/>
              </a:solidFill>
              <a:latin typeface="Montserrat" charset="0"/>
              <a:ea typeface="Montserrat" charset="0"/>
              <a:cs typeface="Montserrat" charset="0"/>
              <a:sym typeface="Bebas Neue" charset="0"/>
            </a:endParaRPr>
          </a:p>
          <a:p>
            <a:pPr algn="ctr" defTabSz="4572000">
              <a:lnSpc>
                <a:spcPts val="12000"/>
              </a:lnSpc>
            </a:pPr>
            <a:r>
              <a:rPr lang="zh-CN" altLang="en-US" sz="8800" b="1" spc="500" dirty="0">
                <a:solidFill>
                  <a:schemeClr val="bg1"/>
                </a:solidFill>
                <a:latin typeface="Montserrat" charset="0"/>
                <a:ea typeface="Montserrat" charset="0"/>
                <a:cs typeface="Montserrat" charset="0"/>
                <a:sym typeface="Bebas Neue" charset="0"/>
              </a:rPr>
              <a:t>图书馆一层区域识别</a:t>
            </a:r>
            <a:endParaRPr lang="en-US" sz="8800" b="1" spc="500" dirty="0">
              <a:solidFill>
                <a:schemeClr val="bg1"/>
              </a:solidFill>
              <a:latin typeface="Montserrat" charset="0"/>
              <a:ea typeface="Montserrat" charset="0"/>
              <a:cs typeface="Montserrat" charset="0"/>
              <a:sym typeface="Bebas Neue" charset="0"/>
            </a:endParaRPr>
          </a:p>
        </p:txBody>
      </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08277" y="1590491"/>
            <a:ext cx="9272337" cy="1554272"/>
          </a:xfrm>
          <a:prstGeom prst="rect">
            <a:avLst/>
          </a:prstGeom>
          <a:noFill/>
        </p:spPr>
        <p:txBody>
          <a:bodyPr wrap="square" rtlCol="0">
            <a:spAutoFit/>
          </a:bodyPr>
          <a:lstStyle/>
          <a:p>
            <a:pPr algn="ctr">
              <a:lnSpc>
                <a:spcPts val="11360"/>
              </a:lnSpc>
            </a:pPr>
            <a:r>
              <a:rPr lang="zh-CN" altLang="en-US" sz="10500" spc="200" dirty="0">
                <a:solidFill>
                  <a:schemeClr val="tx2">
                    <a:lumMod val="95000"/>
                    <a:lumOff val="5000"/>
                  </a:schemeClr>
                </a:solidFill>
                <a:latin typeface="Montserrat Semi" charset="0"/>
              </a:rPr>
              <a:t>服务器端</a:t>
            </a:r>
          </a:p>
        </p:txBody>
      </p:sp>
      <p:sp>
        <p:nvSpPr>
          <p:cNvPr id="3" name="文本框 2"/>
          <p:cNvSpPr txBox="1"/>
          <p:nvPr/>
        </p:nvSpPr>
        <p:spPr>
          <a:xfrm>
            <a:off x="5781406" y="3291352"/>
            <a:ext cx="12817642" cy="10064294"/>
          </a:xfrm>
          <a:prstGeom prst="rect">
            <a:avLst/>
          </a:prstGeom>
          <a:noFill/>
        </p:spPr>
        <p:txBody>
          <a:bodyPr wrap="square" rtlCol="0">
            <a:spAutoFit/>
          </a:bodyPr>
          <a:lstStyle/>
          <a:p>
            <a:pPr marL="571500" indent="-571500">
              <a:buFont typeface="Wingdings" panose="05000000000000000000" pitchFamily="2" charset="2"/>
              <a:buChar char="n"/>
            </a:pPr>
            <a:r>
              <a:rPr lang="zh-CN" altLang="en-US" sz="5400" dirty="0"/>
              <a:t>环境搭建：</a:t>
            </a:r>
            <a:r>
              <a:rPr lang="en-US" altLang="zh-CN" sz="5400" dirty="0" err="1"/>
              <a:t>tomcat+javaweb+tensorflow</a:t>
            </a:r>
            <a:r>
              <a:rPr lang="zh-CN" altLang="en-US" sz="5400" dirty="0"/>
              <a:t>环境</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r>
              <a:rPr lang="zh-CN" altLang="en-US" sz="5400" dirty="0"/>
              <a:t>采用</a:t>
            </a:r>
            <a:r>
              <a:rPr lang="en-US" altLang="zh-CN" sz="5400" dirty="0"/>
              <a:t>post</a:t>
            </a:r>
            <a:r>
              <a:rPr lang="zh-CN" altLang="en-US" sz="5400" dirty="0"/>
              <a:t>方法实现服务器接收</a:t>
            </a:r>
            <a:r>
              <a:rPr lang="en-US" altLang="zh-CN" sz="5400" dirty="0"/>
              <a:t>android</a:t>
            </a:r>
            <a:r>
              <a:rPr lang="zh-CN" altLang="en-US" sz="5400" dirty="0"/>
              <a:t>端发来的照片</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r>
              <a:rPr lang="en-US" altLang="zh-CN" sz="5400" dirty="0"/>
              <a:t>Java</a:t>
            </a:r>
            <a:r>
              <a:rPr lang="zh-CN" altLang="en-US" sz="5400" dirty="0"/>
              <a:t>中调用</a:t>
            </a:r>
            <a:r>
              <a:rPr lang="en-US" altLang="zh-CN" sz="5400" dirty="0" err="1"/>
              <a:t>tensorflow</a:t>
            </a:r>
            <a:r>
              <a:rPr lang="zh-CN" altLang="en-US" sz="5400" dirty="0"/>
              <a:t>的模型，推理结果并传给</a:t>
            </a:r>
            <a:r>
              <a:rPr lang="en-US" altLang="zh-CN" sz="5400" dirty="0"/>
              <a:t>android</a:t>
            </a:r>
            <a:r>
              <a:rPr lang="zh-CN" altLang="en-US" sz="5400" dirty="0"/>
              <a:t>端</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r>
              <a:rPr lang="zh-CN" altLang="en-US" sz="5400" dirty="0"/>
              <a:t>服务器测试</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endParaRPr lang="en-US" altLang="zh-CN" sz="5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83457" y="1507067"/>
            <a:ext cx="13614409" cy="2308324"/>
          </a:xfrm>
          <a:prstGeom prst="rect">
            <a:avLst/>
          </a:prstGeom>
          <a:noFill/>
        </p:spPr>
        <p:txBody>
          <a:bodyPr wrap="square" rtlCol="0">
            <a:spAutoFit/>
          </a:bodyPr>
          <a:lstStyle/>
          <a:p>
            <a:r>
              <a:rPr lang="zh-CN" altLang="en-US" sz="7200" b="1" dirty="0">
                <a:solidFill>
                  <a:schemeClr val="tx2">
                    <a:lumMod val="95000"/>
                    <a:lumOff val="5000"/>
                  </a:schemeClr>
                </a:solidFill>
              </a:rPr>
              <a:t>环境搭建：</a:t>
            </a:r>
            <a:r>
              <a:rPr lang="en-US" altLang="zh-CN" sz="7200" b="1" dirty="0" err="1">
                <a:solidFill>
                  <a:schemeClr val="tx2">
                    <a:lumMod val="95000"/>
                    <a:lumOff val="5000"/>
                  </a:schemeClr>
                </a:solidFill>
              </a:rPr>
              <a:t>tomcat+javaweb+tensorflow</a:t>
            </a:r>
            <a:r>
              <a:rPr lang="zh-CN" altLang="en-US" sz="7200" b="1" dirty="0">
                <a:solidFill>
                  <a:schemeClr val="tx2">
                    <a:lumMod val="95000"/>
                    <a:lumOff val="5000"/>
                  </a:schemeClr>
                </a:solidFill>
              </a:rPr>
              <a:t>环境</a:t>
            </a:r>
            <a:endParaRPr lang="en-US" altLang="zh-CN" sz="7200" b="1" dirty="0">
              <a:solidFill>
                <a:schemeClr val="tx2">
                  <a:lumMod val="95000"/>
                  <a:lumOff val="5000"/>
                </a:schemeClr>
              </a:solidFill>
            </a:endParaRPr>
          </a:p>
        </p:txBody>
      </p:sp>
      <p:sp>
        <p:nvSpPr>
          <p:cNvPr id="4" name="TextBox 3"/>
          <p:cNvSpPr txBox="1"/>
          <p:nvPr/>
        </p:nvSpPr>
        <p:spPr>
          <a:xfrm>
            <a:off x="3373951" y="5559860"/>
            <a:ext cx="5723474" cy="4832092"/>
          </a:xfrm>
          <a:prstGeom prst="rect">
            <a:avLst/>
          </a:prstGeom>
          <a:noFill/>
        </p:spPr>
        <p:txBody>
          <a:bodyPr wrap="square" rtlCol="0">
            <a:spAutoFit/>
          </a:bodyPr>
          <a:lstStyle/>
          <a:p>
            <a:r>
              <a:rPr lang="en-US" altLang="zh-CN" sz="4400" dirty="0"/>
              <a:t>Tomcat</a:t>
            </a:r>
            <a:r>
              <a:rPr lang="zh-CN" altLang="en-US" sz="4400" dirty="0"/>
              <a:t>安装到除</a:t>
            </a:r>
            <a:r>
              <a:rPr lang="en-US" altLang="zh-CN" sz="4400" dirty="0"/>
              <a:t>C</a:t>
            </a:r>
            <a:r>
              <a:rPr lang="zh-CN" altLang="en-US" sz="4400" dirty="0"/>
              <a:t>盘以外的盘，避免因软件权限问题导致后续服务器运行时报错</a:t>
            </a:r>
            <a:endParaRPr lang="en-US" altLang="zh-CN" sz="4400" dirty="0"/>
          </a:p>
          <a:p>
            <a:endParaRPr lang="en-US" altLang="zh-CN" sz="4400" dirty="0"/>
          </a:p>
          <a:p>
            <a:r>
              <a:rPr lang="zh-CN" altLang="en-US" sz="4400" dirty="0"/>
              <a:t>将</a:t>
            </a:r>
            <a:r>
              <a:rPr lang="en-US" altLang="zh-CN" sz="4400" dirty="0"/>
              <a:t>Tomcat</a:t>
            </a:r>
            <a:r>
              <a:rPr lang="zh-CN" altLang="en-US" sz="4400" dirty="0"/>
              <a:t>部署到</a:t>
            </a:r>
            <a:r>
              <a:rPr lang="en-US" altLang="zh-CN" sz="4400" dirty="0"/>
              <a:t>Eclipse</a:t>
            </a:r>
            <a:r>
              <a:rPr lang="zh-CN" altLang="en-US" sz="4400" dirty="0"/>
              <a:t>上</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591" y="4824986"/>
            <a:ext cx="11870276" cy="75871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8534" y="3117156"/>
            <a:ext cx="9753599" cy="9264075"/>
          </a:xfrm>
          <a:prstGeom prst="rect">
            <a:avLst/>
          </a:prstGeom>
          <a:noFill/>
        </p:spPr>
        <p:txBody>
          <a:bodyPr wrap="square" rtlCol="0">
            <a:spAutoFit/>
          </a:bodyPr>
          <a:lstStyle/>
          <a:p>
            <a:r>
              <a:rPr lang="en-US" altLang="zh-CN" sz="4000" b="1" dirty="0">
                <a:solidFill>
                  <a:schemeClr val="tx2">
                    <a:lumMod val="95000"/>
                    <a:lumOff val="5000"/>
                  </a:schemeClr>
                </a:solidFill>
              </a:rPr>
              <a:t>Java</a:t>
            </a:r>
            <a:r>
              <a:rPr lang="zh-CN" altLang="en-US" sz="4000" b="1" dirty="0">
                <a:solidFill>
                  <a:schemeClr val="tx2">
                    <a:lumMod val="95000"/>
                    <a:lumOff val="5000"/>
                  </a:schemeClr>
                </a:solidFill>
              </a:rPr>
              <a:t>的</a:t>
            </a:r>
            <a:r>
              <a:rPr lang="en-US" altLang="zh-CN" sz="4000" b="1" dirty="0" err="1">
                <a:solidFill>
                  <a:schemeClr val="tx2">
                    <a:lumMod val="95000"/>
                    <a:lumOff val="5000"/>
                  </a:schemeClr>
                </a:solidFill>
              </a:rPr>
              <a:t>tensorflow</a:t>
            </a:r>
            <a:r>
              <a:rPr lang="zh-CN" altLang="en-US" sz="4000" b="1" dirty="0">
                <a:solidFill>
                  <a:schemeClr val="tx2">
                    <a:lumMod val="95000"/>
                    <a:lumOff val="5000"/>
                  </a:schemeClr>
                </a:solidFill>
              </a:rPr>
              <a:t>环境搭建</a:t>
            </a:r>
            <a:endParaRPr lang="en-US" altLang="zh-CN" sz="4000" b="1" dirty="0">
              <a:solidFill>
                <a:schemeClr val="tx2">
                  <a:lumMod val="95000"/>
                  <a:lumOff val="5000"/>
                </a:schemeClr>
              </a:solidFill>
            </a:endParaRPr>
          </a:p>
          <a:p>
            <a:r>
              <a:rPr lang="en-US" altLang="zh-CN" sz="4000" b="1" dirty="0">
                <a:solidFill>
                  <a:schemeClr val="tx2">
                    <a:lumMod val="95000"/>
                    <a:lumOff val="5000"/>
                  </a:schemeClr>
                </a:solidFill>
                <a:hlinkClick r:id="rId3"/>
              </a:rPr>
              <a:t>https://tensorflow.google.cn/install/lang_java</a:t>
            </a:r>
            <a:endParaRPr lang="en-US" altLang="zh-CN" sz="4000" b="1" dirty="0">
              <a:solidFill>
                <a:schemeClr val="tx2">
                  <a:lumMod val="95000"/>
                  <a:lumOff val="5000"/>
                </a:schemeClr>
              </a:solidFill>
            </a:endParaRPr>
          </a:p>
          <a:p>
            <a:endParaRPr lang="en-US" altLang="zh-CN" sz="4000" b="1" dirty="0">
              <a:solidFill>
                <a:schemeClr val="tx2">
                  <a:lumMod val="95000"/>
                  <a:lumOff val="5000"/>
                </a:schemeClr>
              </a:solidFill>
            </a:endParaRPr>
          </a:p>
          <a:p>
            <a:r>
              <a:rPr lang="en-US" altLang="zh-CN" sz="4000" b="1" dirty="0">
                <a:solidFill>
                  <a:schemeClr val="tx2">
                    <a:lumMod val="95000"/>
                    <a:lumOff val="5000"/>
                  </a:schemeClr>
                </a:solidFill>
              </a:rPr>
              <a:t>jar</a:t>
            </a:r>
            <a:r>
              <a:rPr lang="zh-CN" altLang="en-US" sz="4000" b="1" dirty="0">
                <a:solidFill>
                  <a:schemeClr val="tx2">
                    <a:lumMod val="95000"/>
                    <a:lumOff val="5000"/>
                  </a:schemeClr>
                </a:solidFill>
              </a:rPr>
              <a:t>包的放置</a:t>
            </a:r>
          </a:p>
          <a:p>
            <a:r>
              <a:rPr lang="zh-CN" altLang="en-US" sz="4000" b="1" dirty="0">
                <a:solidFill>
                  <a:schemeClr val="tx2">
                    <a:lumMod val="95000"/>
                    <a:lumOff val="5000"/>
                  </a:schemeClr>
                </a:solidFill>
              </a:rPr>
              <a:t>右键点击工程</a:t>
            </a:r>
            <a:r>
              <a:rPr lang="en-US" altLang="zh-CN" sz="4000" b="1" dirty="0">
                <a:solidFill>
                  <a:schemeClr val="tx2">
                    <a:lumMod val="95000"/>
                    <a:lumOff val="5000"/>
                  </a:schemeClr>
                </a:solidFill>
              </a:rPr>
              <a:t>-&gt;build path</a:t>
            </a:r>
            <a:r>
              <a:rPr lang="zh-CN" altLang="en-US" sz="4000" b="1" dirty="0">
                <a:solidFill>
                  <a:schemeClr val="tx2">
                    <a:lumMod val="95000"/>
                    <a:lumOff val="5000"/>
                  </a:schemeClr>
                </a:solidFill>
              </a:rPr>
              <a:t>，将</a:t>
            </a:r>
            <a:r>
              <a:rPr lang="en-US" altLang="zh-CN" sz="4000" b="1" dirty="0">
                <a:solidFill>
                  <a:schemeClr val="tx2">
                    <a:lumMod val="95000"/>
                    <a:lumOff val="5000"/>
                  </a:schemeClr>
                </a:solidFill>
              </a:rPr>
              <a:t>jar</a:t>
            </a:r>
            <a:r>
              <a:rPr lang="zh-CN" altLang="en-US" sz="4000" b="1" dirty="0">
                <a:solidFill>
                  <a:schemeClr val="tx2">
                    <a:lumMod val="95000"/>
                    <a:lumOff val="5000"/>
                  </a:schemeClr>
                </a:solidFill>
              </a:rPr>
              <a:t>包复制到</a:t>
            </a:r>
            <a:r>
              <a:rPr lang="en-US" altLang="zh-CN" sz="4000" b="1" dirty="0" err="1">
                <a:solidFill>
                  <a:schemeClr val="tx2">
                    <a:lumMod val="95000"/>
                    <a:lumOff val="5000"/>
                  </a:schemeClr>
                </a:solidFill>
              </a:rPr>
              <a:t>webcontent</a:t>
            </a:r>
            <a:r>
              <a:rPr lang="zh-CN" altLang="en-US" sz="4000" b="1" dirty="0">
                <a:solidFill>
                  <a:schemeClr val="tx2">
                    <a:lumMod val="95000"/>
                    <a:lumOff val="5000"/>
                  </a:schemeClr>
                </a:solidFill>
              </a:rPr>
              <a:t>的</a:t>
            </a:r>
            <a:r>
              <a:rPr lang="en-US" altLang="zh-CN" sz="4000" b="1" dirty="0">
                <a:solidFill>
                  <a:schemeClr val="tx2">
                    <a:lumMod val="95000"/>
                    <a:lumOff val="5000"/>
                  </a:schemeClr>
                </a:solidFill>
              </a:rPr>
              <a:t>web-</a:t>
            </a:r>
            <a:r>
              <a:rPr lang="en-US" altLang="zh-CN" sz="4000" b="1" dirty="0" err="1">
                <a:solidFill>
                  <a:schemeClr val="tx2">
                    <a:lumMod val="95000"/>
                    <a:lumOff val="5000"/>
                  </a:schemeClr>
                </a:solidFill>
              </a:rPr>
              <a:t>inf</a:t>
            </a:r>
            <a:r>
              <a:rPr lang="zh-CN" altLang="en-US" sz="4000" b="1" dirty="0">
                <a:solidFill>
                  <a:schemeClr val="tx2">
                    <a:lumMod val="95000"/>
                    <a:lumOff val="5000"/>
                  </a:schemeClr>
                </a:solidFill>
              </a:rPr>
              <a:t>的</a:t>
            </a:r>
            <a:r>
              <a:rPr lang="en-US" altLang="zh-CN" sz="4000" b="1" dirty="0">
                <a:solidFill>
                  <a:schemeClr val="tx2">
                    <a:lumMod val="95000"/>
                    <a:lumOff val="5000"/>
                  </a:schemeClr>
                </a:solidFill>
              </a:rPr>
              <a:t>lib</a:t>
            </a:r>
            <a:r>
              <a:rPr lang="zh-CN" altLang="en-US" sz="4000" b="1" dirty="0">
                <a:solidFill>
                  <a:schemeClr val="tx2">
                    <a:lumMod val="95000"/>
                    <a:lumOff val="5000"/>
                  </a:schemeClr>
                </a:solidFill>
              </a:rPr>
              <a:t>文件夹中，将该路径下的</a:t>
            </a:r>
            <a:r>
              <a:rPr lang="en-US" altLang="zh-CN" sz="4000" b="1" dirty="0" err="1">
                <a:solidFill>
                  <a:schemeClr val="tx2">
                    <a:lumMod val="95000"/>
                    <a:lumOff val="5000"/>
                  </a:schemeClr>
                </a:solidFill>
              </a:rPr>
              <a:t>tensorflow</a:t>
            </a:r>
            <a:r>
              <a:rPr lang="zh-CN" altLang="en-US" sz="4000" b="1" dirty="0">
                <a:solidFill>
                  <a:schemeClr val="tx2">
                    <a:lumMod val="95000"/>
                    <a:lumOff val="5000"/>
                  </a:schemeClr>
                </a:solidFill>
              </a:rPr>
              <a:t>的</a:t>
            </a:r>
            <a:r>
              <a:rPr lang="en-US" altLang="zh-CN" sz="4000" b="1" dirty="0">
                <a:solidFill>
                  <a:schemeClr val="tx2">
                    <a:lumMod val="95000"/>
                    <a:lumOff val="5000"/>
                  </a:schemeClr>
                </a:solidFill>
              </a:rPr>
              <a:t>jar</a:t>
            </a:r>
            <a:r>
              <a:rPr lang="zh-CN" altLang="en-US" sz="4000" b="1" dirty="0">
                <a:solidFill>
                  <a:schemeClr val="tx2">
                    <a:lumMod val="95000"/>
                    <a:lumOff val="5000"/>
                  </a:schemeClr>
                </a:solidFill>
              </a:rPr>
              <a:t>包</a:t>
            </a:r>
            <a:r>
              <a:rPr lang="en-US" altLang="zh-CN" sz="4000" b="1" dirty="0">
                <a:solidFill>
                  <a:schemeClr val="tx2">
                    <a:lumMod val="95000"/>
                    <a:lumOff val="5000"/>
                  </a:schemeClr>
                </a:solidFill>
              </a:rPr>
              <a:t>add</a:t>
            </a:r>
            <a:r>
              <a:rPr lang="zh-CN" altLang="en-US" sz="4000" b="1" dirty="0">
                <a:solidFill>
                  <a:schemeClr val="tx2">
                    <a:lumMod val="95000"/>
                    <a:lumOff val="5000"/>
                  </a:schemeClr>
                </a:solidFill>
              </a:rPr>
              <a:t>到工程中</a:t>
            </a:r>
            <a:endParaRPr lang="en-US" altLang="zh-CN" sz="4000" b="1" dirty="0">
              <a:solidFill>
                <a:schemeClr val="tx2">
                  <a:lumMod val="95000"/>
                  <a:lumOff val="5000"/>
                </a:schemeClr>
              </a:solidFill>
            </a:endParaRPr>
          </a:p>
          <a:p>
            <a:endParaRPr lang="zh-CN" altLang="en-US" sz="4000" b="1" dirty="0">
              <a:solidFill>
                <a:schemeClr val="tx2">
                  <a:lumMod val="95000"/>
                  <a:lumOff val="5000"/>
                </a:schemeClr>
              </a:solidFill>
            </a:endParaRPr>
          </a:p>
          <a:p>
            <a:r>
              <a:rPr lang="en-US" altLang="zh-CN" sz="4000" b="1" dirty="0" err="1">
                <a:solidFill>
                  <a:schemeClr val="tx2">
                    <a:lumMod val="95000"/>
                    <a:lumOff val="5000"/>
                  </a:schemeClr>
                </a:solidFill>
              </a:rPr>
              <a:t>jin</a:t>
            </a:r>
            <a:r>
              <a:rPr lang="zh-CN" altLang="en-US" sz="4000" b="1" dirty="0">
                <a:solidFill>
                  <a:schemeClr val="tx2">
                    <a:lumMod val="95000"/>
                    <a:lumOff val="5000"/>
                  </a:schemeClr>
                </a:solidFill>
              </a:rPr>
              <a:t>文件的放置</a:t>
            </a:r>
          </a:p>
          <a:p>
            <a:r>
              <a:rPr lang="zh-CN" altLang="en-US" sz="4000" b="1" dirty="0">
                <a:solidFill>
                  <a:schemeClr val="tx2">
                    <a:lumMod val="95000"/>
                    <a:lumOff val="5000"/>
                  </a:schemeClr>
                </a:solidFill>
              </a:rPr>
              <a:t>将下载好的</a:t>
            </a:r>
            <a:r>
              <a:rPr lang="en-US" altLang="zh-CN" sz="4000" b="1" dirty="0">
                <a:solidFill>
                  <a:schemeClr val="tx2">
                    <a:lumMod val="95000"/>
                    <a:lumOff val="5000"/>
                  </a:schemeClr>
                </a:solidFill>
              </a:rPr>
              <a:t>zip</a:t>
            </a:r>
            <a:r>
              <a:rPr lang="zh-CN" altLang="en-US" sz="4000" b="1" dirty="0">
                <a:solidFill>
                  <a:schemeClr val="tx2">
                    <a:lumMod val="95000"/>
                    <a:lumOff val="5000"/>
                  </a:schemeClr>
                </a:solidFill>
              </a:rPr>
              <a:t>包解压并复制到</a:t>
            </a:r>
            <a:r>
              <a:rPr lang="en-US" altLang="zh-CN" sz="4000" b="1" dirty="0" err="1">
                <a:solidFill>
                  <a:schemeClr val="tx2">
                    <a:lumMod val="95000"/>
                    <a:lumOff val="5000"/>
                  </a:schemeClr>
                </a:solidFill>
              </a:rPr>
              <a:t>src</a:t>
            </a:r>
            <a:r>
              <a:rPr lang="zh-CN" altLang="en-US" sz="4000" b="1" dirty="0">
                <a:solidFill>
                  <a:schemeClr val="tx2">
                    <a:lumMod val="95000"/>
                    <a:lumOff val="5000"/>
                  </a:schemeClr>
                </a:solidFill>
              </a:rPr>
              <a:t>目录下，点击</a:t>
            </a:r>
            <a:r>
              <a:rPr lang="en-US" altLang="zh-CN" sz="4000" b="1" dirty="0">
                <a:solidFill>
                  <a:schemeClr val="tx2">
                    <a:lumMod val="95000"/>
                    <a:lumOff val="5000"/>
                  </a:schemeClr>
                </a:solidFill>
              </a:rPr>
              <a:t>build path</a:t>
            </a:r>
            <a:r>
              <a:rPr lang="zh-CN" altLang="en-US" sz="4000" b="1" dirty="0">
                <a:solidFill>
                  <a:schemeClr val="tx2">
                    <a:lumMod val="95000"/>
                    <a:lumOff val="5000"/>
                  </a:schemeClr>
                </a:solidFill>
              </a:rPr>
              <a:t>的</a:t>
            </a:r>
            <a:r>
              <a:rPr lang="en-US" altLang="zh-CN" sz="4000" b="1" dirty="0">
                <a:solidFill>
                  <a:schemeClr val="tx2">
                    <a:lumMod val="95000"/>
                    <a:lumOff val="5000"/>
                  </a:schemeClr>
                </a:solidFill>
              </a:rPr>
              <a:t>source</a:t>
            </a:r>
            <a:r>
              <a:rPr lang="zh-CN" altLang="en-US" sz="4000" b="1" dirty="0">
                <a:solidFill>
                  <a:schemeClr val="tx2">
                    <a:lumMod val="95000"/>
                    <a:lumOff val="5000"/>
                  </a:schemeClr>
                </a:solidFill>
              </a:rPr>
              <a:t>，点击</a:t>
            </a:r>
            <a:r>
              <a:rPr lang="en-US" altLang="zh-CN" sz="4000" b="1" dirty="0" err="1">
                <a:solidFill>
                  <a:schemeClr val="tx2">
                    <a:lumMod val="95000"/>
                    <a:lumOff val="5000"/>
                  </a:schemeClr>
                </a:solidFill>
              </a:rPr>
              <a:t>src</a:t>
            </a:r>
            <a:r>
              <a:rPr lang="zh-CN" altLang="en-US" sz="4000" b="1" dirty="0">
                <a:solidFill>
                  <a:schemeClr val="tx2">
                    <a:lumMod val="95000"/>
                    <a:lumOff val="5000"/>
                  </a:schemeClr>
                </a:solidFill>
              </a:rPr>
              <a:t>并</a:t>
            </a:r>
            <a:r>
              <a:rPr lang="en-US" altLang="zh-CN" sz="4000" b="1" dirty="0">
                <a:solidFill>
                  <a:schemeClr val="tx2">
                    <a:lumMod val="95000"/>
                    <a:lumOff val="5000"/>
                  </a:schemeClr>
                </a:solidFill>
              </a:rPr>
              <a:t>edit</a:t>
            </a:r>
            <a:r>
              <a:rPr lang="zh-CN" altLang="en-US" sz="4000" b="1" dirty="0">
                <a:solidFill>
                  <a:schemeClr val="tx2">
                    <a:lumMod val="95000"/>
                    <a:lumOff val="5000"/>
                  </a:schemeClr>
                </a:solidFill>
              </a:rPr>
              <a:t>，将链接指向</a:t>
            </a:r>
            <a:r>
              <a:rPr lang="en-US" altLang="zh-CN" sz="4000" b="1" dirty="0" err="1">
                <a:solidFill>
                  <a:schemeClr val="tx2">
                    <a:lumMod val="95000"/>
                    <a:lumOff val="5000"/>
                  </a:schemeClr>
                </a:solidFill>
              </a:rPr>
              <a:t>src</a:t>
            </a:r>
            <a:r>
              <a:rPr lang="zh-CN" altLang="en-US" sz="4000" b="1" dirty="0">
                <a:solidFill>
                  <a:schemeClr val="tx2">
                    <a:lumMod val="95000"/>
                    <a:lumOff val="5000"/>
                  </a:schemeClr>
                </a:solidFill>
              </a:rPr>
              <a:t>的解压好的</a:t>
            </a:r>
            <a:r>
              <a:rPr lang="en-US" altLang="zh-CN" sz="4000" b="1" dirty="0" err="1">
                <a:solidFill>
                  <a:schemeClr val="tx2">
                    <a:lumMod val="95000"/>
                    <a:lumOff val="5000"/>
                  </a:schemeClr>
                </a:solidFill>
              </a:rPr>
              <a:t>cpu</a:t>
            </a:r>
            <a:r>
              <a:rPr lang="zh-CN" altLang="en-US" sz="4000" b="1" dirty="0">
                <a:solidFill>
                  <a:schemeClr val="tx2">
                    <a:lumMod val="95000"/>
                    <a:lumOff val="5000"/>
                  </a:schemeClr>
                </a:solidFill>
              </a:rPr>
              <a:t>文件夹</a:t>
            </a:r>
          </a:p>
          <a:p>
            <a:endParaRPr lang="zh-CN" altLang="en-US" dirty="0"/>
          </a:p>
        </p:txBody>
      </p:sp>
      <p:sp>
        <p:nvSpPr>
          <p:cNvPr id="3" name="TextBox 2"/>
          <p:cNvSpPr txBox="1"/>
          <p:nvPr/>
        </p:nvSpPr>
        <p:spPr>
          <a:xfrm>
            <a:off x="2658534" y="1507067"/>
            <a:ext cx="18115992" cy="2308324"/>
          </a:xfrm>
          <a:prstGeom prst="rect">
            <a:avLst/>
          </a:prstGeom>
          <a:noFill/>
        </p:spPr>
        <p:txBody>
          <a:bodyPr wrap="square" rtlCol="0">
            <a:spAutoFit/>
          </a:bodyPr>
          <a:lstStyle/>
          <a:p>
            <a:r>
              <a:rPr lang="zh-CN" altLang="en-US" sz="7200" b="1" dirty="0">
                <a:solidFill>
                  <a:schemeClr val="tx2">
                    <a:lumMod val="95000"/>
                    <a:lumOff val="5000"/>
                  </a:schemeClr>
                </a:solidFill>
              </a:rPr>
              <a:t>环境搭建：</a:t>
            </a:r>
            <a:r>
              <a:rPr lang="en-US" altLang="zh-CN" sz="7200" b="1" dirty="0" err="1">
                <a:solidFill>
                  <a:schemeClr val="tx2">
                    <a:lumMod val="95000"/>
                    <a:lumOff val="5000"/>
                  </a:schemeClr>
                </a:solidFill>
              </a:rPr>
              <a:t>tomcat+javaweb+tensorflow</a:t>
            </a:r>
            <a:r>
              <a:rPr lang="zh-CN" altLang="en-US" sz="7200" b="1" dirty="0">
                <a:solidFill>
                  <a:schemeClr val="tx2">
                    <a:lumMod val="95000"/>
                    <a:lumOff val="5000"/>
                  </a:schemeClr>
                </a:solidFill>
              </a:rPr>
              <a:t>环境</a:t>
            </a:r>
            <a:endParaRPr lang="en-US" altLang="zh-CN" sz="7200" b="1" dirty="0">
              <a:solidFill>
                <a:schemeClr val="tx2">
                  <a:lumMod val="95000"/>
                  <a:lumOff val="5000"/>
                </a:schemeClr>
              </a:solidFill>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1843" y="3466273"/>
            <a:ext cx="7426713" cy="85658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8534" y="1566334"/>
            <a:ext cx="13699065" cy="1200329"/>
          </a:xfrm>
          <a:prstGeom prst="rect">
            <a:avLst/>
          </a:prstGeom>
          <a:noFill/>
        </p:spPr>
        <p:txBody>
          <a:bodyPr wrap="square" rtlCol="0">
            <a:spAutoFit/>
          </a:bodyPr>
          <a:lstStyle/>
          <a:p>
            <a:r>
              <a:rPr lang="zh-CN" altLang="en-US" sz="7200" b="1" dirty="0">
                <a:solidFill>
                  <a:schemeClr val="tx2">
                    <a:lumMod val="95000"/>
                    <a:lumOff val="5000"/>
                  </a:schemeClr>
                </a:solidFill>
              </a:rPr>
              <a:t>环境搭建：内网穿透</a:t>
            </a:r>
            <a:endParaRPr lang="en-US" altLang="zh-CN" sz="7200" b="1" dirty="0">
              <a:solidFill>
                <a:schemeClr val="tx2">
                  <a:lumMod val="95000"/>
                  <a:lumOff val="5000"/>
                </a:schemeClr>
              </a:solidFill>
            </a:endParaRPr>
          </a:p>
        </p:txBody>
      </p:sp>
      <p:sp>
        <p:nvSpPr>
          <p:cNvPr id="3" name="TextBox 2"/>
          <p:cNvSpPr txBox="1"/>
          <p:nvPr/>
        </p:nvSpPr>
        <p:spPr>
          <a:xfrm>
            <a:off x="2658534" y="5621144"/>
            <a:ext cx="17480644" cy="2862322"/>
          </a:xfrm>
          <a:prstGeom prst="rect">
            <a:avLst/>
          </a:prstGeom>
          <a:noFill/>
        </p:spPr>
        <p:txBody>
          <a:bodyPr wrap="square" rtlCol="0">
            <a:spAutoFit/>
          </a:bodyPr>
          <a:lstStyle/>
          <a:p>
            <a:r>
              <a:rPr lang="zh-CN" altLang="en-US" sz="6000" dirty="0">
                <a:solidFill>
                  <a:schemeClr val="tx2">
                    <a:lumMod val="95000"/>
                    <a:lumOff val="5000"/>
                  </a:schemeClr>
                </a:solidFill>
              </a:rPr>
              <a:t>你的服务器（硬件）处在局域网中，想要从外网向内网中这台服务器发送请求，你必须要做一些事情让这些请求可以准确地发进来。</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58534" y="1566334"/>
            <a:ext cx="13699065" cy="1200329"/>
          </a:xfrm>
          <a:prstGeom prst="rect">
            <a:avLst/>
          </a:prstGeom>
          <a:noFill/>
        </p:spPr>
        <p:txBody>
          <a:bodyPr wrap="square" rtlCol="0">
            <a:spAutoFit/>
          </a:bodyPr>
          <a:lstStyle/>
          <a:p>
            <a:r>
              <a:rPr lang="zh-CN" altLang="en-US" sz="7200" b="1" dirty="0">
                <a:solidFill>
                  <a:schemeClr val="tx2">
                    <a:lumMod val="95000"/>
                    <a:lumOff val="5000"/>
                  </a:schemeClr>
                </a:solidFill>
              </a:rPr>
              <a:t>环境搭建：内网穿透</a:t>
            </a:r>
            <a:endParaRPr lang="en-US" altLang="zh-CN" sz="7200" b="1" dirty="0">
              <a:solidFill>
                <a:schemeClr val="tx2">
                  <a:lumMod val="95000"/>
                  <a:lumOff val="5000"/>
                </a:schemeClr>
              </a:solidFill>
            </a:endParaRPr>
          </a:p>
        </p:txBody>
      </p:sp>
      <p:sp>
        <p:nvSpPr>
          <p:cNvPr id="5" name="TextBox 4"/>
          <p:cNvSpPr txBox="1"/>
          <p:nvPr/>
        </p:nvSpPr>
        <p:spPr>
          <a:xfrm>
            <a:off x="2943923" y="4059044"/>
            <a:ext cx="7466170" cy="6740307"/>
          </a:xfrm>
          <a:prstGeom prst="rect">
            <a:avLst/>
          </a:prstGeom>
          <a:noFill/>
        </p:spPr>
        <p:txBody>
          <a:bodyPr wrap="square" rtlCol="0">
            <a:spAutoFit/>
          </a:bodyPr>
          <a:lstStyle/>
          <a:p>
            <a:r>
              <a:rPr lang="zh-CN" altLang="en-US" sz="5400" dirty="0">
                <a:solidFill>
                  <a:schemeClr val="tx2">
                    <a:lumMod val="95000"/>
                    <a:lumOff val="5000"/>
                  </a:schemeClr>
                </a:solidFill>
              </a:rPr>
              <a:t>下载花生壳，这个软件可以直接实现内网穿透的功能，而且是免费的。</a:t>
            </a:r>
            <a:endParaRPr lang="en-US" altLang="zh-CN" sz="5400" dirty="0">
              <a:solidFill>
                <a:schemeClr val="tx2">
                  <a:lumMod val="95000"/>
                  <a:lumOff val="5000"/>
                </a:schemeClr>
              </a:solidFill>
            </a:endParaRPr>
          </a:p>
          <a:p>
            <a:endParaRPr lang="en-US" altLang="zh-CN" sz="5400" dirty="0">
              <a:solidFill>
                <a:schemeClr val="tx2">
                  <a:lumMod val="95000"/>
                  <a:lumOff val="5000"/>
                </a:schemeClr>
              </a:solidFill>
            </a:endParaRPr>
          </a:p>
          <a:p>
            <a:pPr marL="571500" indent="-571500">
              <a:buFont typeface="Wingdings" panose="05000000000000000000"/>
              <a:buChar char="l"/>
            </a:pPr>
            <a:r>
              <a:rPr lang="zh-CN" altLang="en-US" sz="5400" dirty="0">
                <a:solidFill>
                  <a:schemeClr val="tx2">
                    <a:lumMod val="95000"/>
                    <a:lumOff val="5000"/>
                  </a:schemeClr>
                </a:solidFill>
                <a:sym typeface="Wingdings" panose="05000000000000000000"/>
              </a:rPr>
              <a:t>下载客户端软件</a:t>
            </a:r>
            <a:endParaRPr lang="en-US" altLang="zh-CN" sz="5400" dirty="0">
              <a:solidFill>
                <a:schemeClr val="tx2">
                  <a:lumMod val="95000"/>
                  <a:lumOff val="5000"/>
                </a:schemeClr>
              </a:solidFill>
              <a:sym typeface="Wingdings" panose="05000000000000000000"/>
            </a:endParaRPr>
          </a:p>
          <a:p>
            <a:pPr marL="571500" indent="-571500">
              <a:buFont typeface="Wingdings" panose="05000000000000000000"/>
              <a:buChar char="l"/>
            </a:pPr>
            <a:r>
              <a:rPr lang="zh-CN" altLang="en-US" sz="5400" dirty="0">
                <a:solidFill>
                  <a:schemeClr val="tx2">
                    <a:lumMod val="95000"/>
                    <a:lumOff val="5000"/>
                  </a:schemeClr>
                </a:solidFill>
                <a:sym typeface="Wingdings" panose="05000000000000000000"/>
              </a:rPr>
              <a:t>注册一个花生壳账号</a:t>
            </a:r>
            <a:endParaRPr lang="en-US" altLang="zh-CN" sz="5400" dirty="0">
              <a:solidFill>
                <a:schemeClr val="tx2">
                  <a:lumMod val="95000"/>
                  <a:lumOff val="5000"/>
                </a:schemeClr>
              </a:solidFill>
              <a:sym typeface="Wingdings" panose="05000000000000000000"/>
            </a:endParaRPr>
          </a:p>
          <a:p>
            <a:pPr marL="571500" indent="-571500">
              <a:buFont typeface="Wingdings" panose="05000000000000000000"/>
              <a:buChar char="l"/>
            </a:pPr>
            <a:r>
              <a:rPr lang="zh-CN" altLang="en-US" sz="5400" dirty="0">
                <a:solidFill>
                  <a:schemeClr val="tx2">
                    <a:lumMod val="95000"/>
                    <a:lumOff val="5000"/>
                  </a:schemeClr>
                </a:solidFill>
                <a:sym typeface="Wingdings" panose="05000000000000000000"/>
              </a:rPr>
              <a:t>申请一个花生壳的免费域名</a:t>
            </a:r>
            <a:endParaRPr lang="zh-CN" altLang="en-US" sz="5400" dirty="0">
              <a:solidFill>
                <a:schemeClr val="tx2">
                  <a:lumMod val="95000"/>
                  <a:lumOff val="5000"/>
                </a:schemeClr>
              </a:solidFill>
            </a:endParaRPr>
          </a:p>
        </p:txBody>
      </p:sp>
      <p:pic>
        <p:nvPicPr>
          <p:cNvPr id="6" name="图片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192001" y="4394848"/>
            <a:ext cx="10083800" cy="606869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3859" y="1320792"/>
            <a:ext cx="21691608" cy="1200329"/>
          </a:xfrm>
          <a:prstGeom prst="rect">
            <a:avLst/>
          </a:prstGeom>
          <a:noFill/>
        </p:spPr>
        <p:txBody>
          <a:bodyPr wrap="square" rtlCol="0">
            <a:spAutoFit/>
          </a:bodyPr>
          <a:lstStyle/>
          <a:p>
            <a:r>
              <a:rPr lang="zh-CN" altLang="en-US" sz="7200" b="1" dirty="0">
                <a:solidFill>
                  <a:schemeClr val="tx2">
                    <a:lumMod val="95000"/>
                    <a:lumOff val="5000"/>
                  </a:schemeClr>
                </a:solidFill>
              </a:rPr>
              <a:t>采用</a:t>
            </a:r>
            <a:r>
              <a:rPr lang="en-US" altLang="zh-CN" sz="7200" b="1" dirty="0">
                <a:solidFill>
                  <a:schemeClr val="tx2">
                    <a:lumMod val="95000"/>
                    <a:lumOff val="5000"/>
                  </a:schemeClr>
                </a:solidFill>
              </a:rPr>
              <a:t>post</a:t>
            </a:r>
            <a:r>
              <a:rPr lang="zh-CN" altLang="en-US" sz="7200" b="1" dirty="0">
                <a:solidFill>
                  <a:schemeClr val="tx2">
                    <a:lumMod val="95000"/>
                    <a:lumOff val="5000"/>
                  </a:schemeClr>
                </a:solidFill>
              </a:rPr>
              <a:t>方法实现服务器接收</a:t>
            </a:r>
            <a:r>
              <a:rPr lang="en-US" altLang="zh-CN" sz="7200" b="1" dirty="0">
                <a:solidFill>
                  <a:schemeClr val="tx2">
                    <a:lumMod val="95000"/>
                    <a:lumOff val="5000"/>
                  </a:schemeClr>
                </a:solidFill>
              </a:rPr>
              <a:t>android</a:t>
            </a:r>
            <a:r>
              <a:rPr lang="zh-CN" altLang="en-US" sz="7200" b="1" dirty="0">
                <a:solidFill>
                  <a:schemeClr val="tx2">
                    <a:lumMod val="95000"/>
                    <a:lumOff val="5000"/>
                  </a:schemeClr>
                </a:solidFill>
              </a:rPr>
              <a:t>端发来的照片</a:t>
            </a:r>
            <a:endParaRPr lang="en-US" altLang="zh-CN" sz="7200" b="1" dirty="0">
              <a:solidFill>
                <a:schemeClr val="tx2">
                  <a:lumMod val="95000"/>
                  <a:lumOff val="5000"/>
                </a:scheme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547" y="3352800"/>
            <a:ext cx="20084715" cy="9400673"/>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303" y="1989865"/>
            <a:ext cx="21691608" cy="1200329"/>
          </a:xfrm>
          <a:prstGeom prst="rect">
            <a:avLst/>
          </a:prstGeom>
          <a:noFill/>
        </p:spPr>
        <p:txBody>
          <a:bodyPr wrap="square" rtlCol="0">
            <a:spAutoFit/>
          </a:bodyPr>
          <a:lstStyle/>
          <a:p>
            <a:r>
              <a:rPr lang="en-US" altLang="zh-CN" sz="7200" b="1" dirty="0">
                <a:solidFill>
                  <a:schemeClr val="tx2">
                    <a:lumMod val="95000"/>
                    <a:lumOff val="5000"/>
                  </a:schemeClr>
                </a:solidFill>
              </a:rPr>
              <a:t>Java</a:t>
            </a:r>
            <a:r>
              <a:rPr lang="zh-CN" altLang="en-US" sz="7200" b="1" dirty="0">
                <a:solidFill>
                  <a:schemeClr val="tx2">
                    <a:lumMod val="95000"/>
                    <a:lumOff val="5000"/>
                  </a:schemeClr>
                </a:solidFill>
              </a:rPr>
              <a:t>中调用</a:t>
            </a:r>
            <a:r>
              <a:rPr lang="en-US" altLang="zh-CN" sz="7200" b="1" dirty="0" err="1">
                <a:solidFill>
                  <a:schemeClr val="tx2">
                    <a:lumMod val="95000"/>
                    <a:lumOff val="5000"/>
                  </a:schemeClr>
                </a:solidFill>
              </a:rPr>
              <a:t>tensorflow</a:t>
            </a:r>
            <a:r>
              <a:rPr lang="zh-CN" altLang="en-US" sz="7200" b="1" dirty="0">
                <a:solidFill>
                  <a:schemeClr val="tx2">
                    <a:lumMod val="95000"/>
                    <a:lumOff val="5000"/>
                  </a:schemeClr>
                </a:solidFill>
              </a:rPr>
              <a:t>模型</a:t>
            </a:r>
            <a:endParaRPr lang="en-US" altLang="zh-CN" sz="7200" b="1" dirty="0">
              <a:solidFill>
                <a:schemeClr val="tx2">
                  <a:lumMod val="95000"/>
                  <a:lumOff val="5000"/>
                </a:schemeClr>
              </a:solidFill>
            </a:endParaRPr>
          </a:p>
        </p:txBody>
      </p:sp>
      <p:sp>
        <p:nvSpPr>
          <p:cNvPr id="4" name="TextBox 3"/>
          <p:cNvSpPr txBox="1"/>
          <p:nvPr/>
        </p:nvSpPr>
        <p:spPr>
          <a:xfrm>
            <a:off x="2497872" y="5464096"/>
            <a:ext cx="5977054" cy="3139321"/>
          </a:xfrm>
          <a:prstGeom prst="rect">
            <a:avLst/>
          </a:prstGeom>
          <a:noFill/>
        </p:spPr>
        <p:txBody>
          <a:bodyPr wrap="square" rtlCol="0">
            <a:spAutoFit/>
          </a:bodyPr>
          <a:lstStyle/>
          <a:p>
            <a:r>
              <a:rPr lang="zh-CN" altLang="en-US" sz="6600" dirty="0">
                <a:solidFill>
                  <a:schemeClr val="tx2">
                    <a:lumMod val="95000"/>
                    <a:lumOff val="5000"/>
                  </a:schemeClr>
                </a:solidFill>
              </a:rPr>
              <a:t>这部分直接在类</a:t>
            </a:r>
            <a:r>
              <a:rPr lang="en-US" altLang="zh-CN" sz="6600" dirty="0" err="1">
                <a:solidFill>
                  <a:schemeClr val="tx2">
                    <a:lumMod val="95000"/>
                    <a:lumOff val="5000"/>
                  </a:schemeClr>
                </a:solidFill>
              </a:rPr>
              <a:t>labelimage</a:t>
            </a:r>
            <a:r>
              <a:rPr lang="zh-CN" altLang="en-US" sz="6600" dirty="0">
                <a:solidFill>
                  <a:schemeClr val="tx2">
                    <a:lumMod val="95000"/>
                    <a:lumOff val="5000"/>
                  </a:schemeClr>
                </a:solidFill>
              </a:rPr>
              <a:t>中实现。</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272" y="4319086"/>
            <a:ext cx="12084710" cy="75427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5001" y="1250264"/>
            <a:ext cx="13851467" cy="1200329"/>
          </a:xfrm>
          <a:prstGeom prst="rect">
            <a:avLst/>
          </a:prstGeom>
          <a:noFill/>
        </p:spPr>
        <p:txBody>
          <a:bodyPr wrap="square" rtlCol="0">
            <a:spAutoFit/>
          </a:bodyPr>
          <a:lstStyle/>
          <a:p>
            <a:r>
              <a:rPr lang="zh-CN" altLang="en-US" sz="7200" b="1" dirty="0">
                <a:solidFill>
                  <a:schemeClr val="tx2">
                    <a:lumMod val="95000"/>
                    <a:lumOff val="5000"/>
                  </a:schemeClr>
                </a:solidFill>
              </a:rPr>
              <a:t>服务器测试</a:t>
            </a:r>
          </a:p>
        </p:txBody>
      </p:sp>
      <p:sp>
        <p:nvSpPr>
          <p:cNvPr id="5" name="TextBox 4"/>
          <p:cNvSpPr txBox="1"/>
          <p:nvPr/>
        </p:nvSpPr>
        <p:spPr>
          <a:xfrm>
            <a:off x="1905001" y="3092051"/>
            <a:ext cx="15121467" cy="5303631"/>
          </a:xfrm>
          <a:prstGeom prst="rect">
            <a:avLst/>
          </a:prstGeom>
          <a:noFill/>
        </p:spPr>
        <p:txBody>
          <a:bodyPr wrap="square" rtlCol="0">
            <a:spAutoFit/>
          </a:bodyPr>
          <a:lstStyle/>
          <a:p>
            <a:pPr marL="742950" indent="-742950">
              <a:lnSpc>
                <a:spcPct val="200000"/>
              </a:lnSpc>
              <a:buAutoNum type="arabicPeriod"/>
            </a:pPr>
            <a:r>
              <a:rPr lang="zh-CN" altLang="en-US" sz="4400" dirty="0"/>
              <a:t>将</a:t>
            </a:r>
            <a:r>
              <a:rPr lang="en-US" altLang="zh-CN" sz="4400" dirty="0"/>
              <a:t>web</a:t>
            </a:r>
            <a:r>
              <a:rPr lang="zh-CN" altLang="en-US" sz="4400" dirty="0"/>
              <a:t>项目导出成</a:t>
            </a:r>
            <a:r>
              <a:rPr lang="en-US" altLang="zh-CN" sz="4400" dirty="0"/>
              <a:t>war</a:t>
            </a:r>
            <a:r>
              <a:rPr lang="zh-CN" altLang="en-US" sz="4400" dirty="0"/>
              <a:t>文件放在</a:t>
            </a:r>
            <a:r>
              <a:rPr lang="en-US" altLang="zh-CN" sz="4400" dirty="0"/>
              <a:t>tomcat</a:t>
            </a:r>
            <a:r>
              <a:rPr lang="zh-CN" altLang="en-US" sz="4400" dirty="0"/>
              <a:t>指定目录下</a:t>
            </a:r>
            <a:endParaRPr lang="en-US" altLang="zh-CN" sz="4400" dirty="0"/>
          </a:p>
          <a:p>
            <a:pPr marL="742950" indent="-742950">
              <a:lnSpc>
                <a:spcPct val="200000"/>
              </a:lnSpc>
              <a:buAutoNum type="arabicPeriod"/>
            </a:pPr>
            <a:r>
              <a:rPr lang="zh-CN" altLang="en-US" sz="4400" dirty="0"/>
              <a:t>使用花生壳软件映射内网</a:t>
            </a:r>
            <a:r>
              <a:rPr lang="en-US" altLang="zh-CN" sz="4400" dirty="0" err="1"/>
              <a:t>ip</a:t>
            </a:r>
            <a:r>
              <a:rPr lang="zh-CN" altLang="en-US" sz="4400" dirty="0"/>
              <a:t>地址与端口（缺点是每次都要换）</a:t>
            </a:r>
            <a:endParaRPr lang="en-US" altLang="zh-CN" sz="4400" dirty="0"/>
          </a:p>
          <a:p>
            <a:pPr marL="742950" indent="-742950">
              <a:lnSpc>
                <a:spcPct val="200000"/>
              </a:lnSpc>
              <a:buAutoNum type="arabicPeriod"/>
            </a:pPr>
            <a:r>
              <a:rPr lang="zh-CN" altLang="en-US" sz="4400" dirty="0"/>
              <a:t>运行</a:t>
            </a:r>
            <a:r>
              <a:rPr lang="en-US" altLang="zh-CN" sz="4400" dirty="0"/>
              <a:t>servlet</a:t>
            </a:r>
            <a:r>
              <a:rPr lang="zh-CN" altLang="en-US" sz="4400" dirty="0"/>
              <a:t>，观察控制台输出调试信息</a:t>
            </a:r>
            <a:endParaRPr lang="en-US" altLang="zh-CN"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05050" y="1104900"/>
            <a:ext cx="12992100" cy="923330"/>
          </a:xfrm>
          <a:prstGeom prst="rect">
            <a:avLst/>
          </a:prstGeom>
          <a:noFill/>
        </p:spPr>
        <p:txBody>
          <a:bodyPr wrap="square" rtlCol="0">
            <a:spAutoFit/>
          </a:bodyPr>
          <a:lstStyle/>
          <a:p>
            <a:r>
              <a:rPr lang="zh-CN" altLang="en-US" sz="5400" dirty="0">
                <a:solidFill>
                  <a:schemeClr val="tx2"/>
                </a:solidFill>
                <a:latin typeface="微软雅黑" panose="020B0503020204020204" charset="-122"/>
                <a:ea typeface="微软雅黑" panose="020B0503020204020204" charset="-122"/>
              </a:rPr>
              <a:t>模型路径问题</a:t>
            </a:r>
          </a:p>
        </p:txBody>
      </p:sp>
      <p:sp>
        <p:nvSpPr>
          <p:cNvPr id="4" name="文本框 3"/>
          <p:cNvSpPr txBox="1"/>
          <p:nvPr/>
        </p:nvSpPr>
        <p:spPr>
          <a:xfrm>
            <a:off x="2176712" y="2878555"/>
            <a:ext cx="18694067" cy="1323439"/>
          </a:xfrm>
          <a:prstGeom prst="rect">
            <a:avLst/>
          </a:prstGeom>
          <a:noFill/>
        </p:spPr>
        <p:txBody>
          <a:bodyPr wrap="square" rtlCol="0">
            <a:spAutoFit/>
          </a:bodyPr>
          <a:lstStyle/>
          <a:p>
            <a:r>
              <a:rPr lang="zh-CN" altLang="en-US" sz="4000" dirty="0"/>
              <a:t>在</a:t>
            </a:r>
            <a:r>
              <a:rPr lang="en-US" altLang="zh-CN" sz="4000" dirty="0" err="1"/>
              <a:t>src</a:t>
            </a:r>
            <a:r>
              <a:rPr lang="zh-CN" altLang="en-US" sz="4000" dirty="0"/>
              <a:t>同级目录下，有一个</a:t>
            </a:r>
            <a:r>
              <a:rPr lang="en-US" altLang="zh-CN" sz="4000" dirty="0"/>
              <a:t>models</a:t>
            </a:r>
            <a:r>
              <a:rPr lang="zh-CN" altLang="en-US" sz="4000" dirty="0"/>
              <a:t>文件夹，里面放置模型，总是报错</a:t>
            </a:r>
            <a:r>
              <a:rPr lang="en-US" altLang="zh-CN" sz="4000" dirty="0"/>
              <a:t>Fail to read model</a:t>
            </a:r>
            <a:endParaRPr lang="zh-CN" altLang="en-US" sz="40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712" y="4812632"/>
            <a:ext cx="8507330" cy="7218947"/>
          </a:xfrm>
          <a:prstGeom prst="rect">
            <a:avLst/>
          </a:prstGeom>
          <a:ln w="228600" cap="sq" cmpd="thickThin">
            <a:solidFill>
              <a:srgbClr val="000000"/>
            </a:solidFill>
            <a:prstDash val="solid"/>
            <a:miter lim="800000"/>
            <a:headEnd/>
            <a:tailEnd/>
          </a:ln>
          <a:effectLst>
            <a:innerShdw blurRad="76200">
              <a:srgbClr val="000000"/>
            </a:innerShdw>
          </a:effectLst>
        </p:spPr>
      </p:pic>
      <p:sp>
        <p:nvSpPr>
          <p:cNvPr id="7" name="文本框 6"/>
          <p:cNvSpPr txBox="1"/>
          <p:nvPr/>
        </p:nvSpPr>
        <p:spPr>
          <a:xfrm>
            <a:off x="12432632" y="4812632"/>
            <a:ext cx="11630526" cy="2585323"/>
          </a:xfrm>
          <a:prstGeom prst="rect">
            <a:avLst/>
          </a:prstGeom>
          <a:noFill/>
        </p:spPr>
        <p:txBody>
          <a:bodyPr wrap="square" rtlCol="0">
            <a:spAutoFit/>
          </a:bodyPr>
          <a:lstStyle/>
          <a:p>
            <a:pPr marL="571500" indent="-571500">
              <a:buFont typeface="Arial" panose="020B0604020202020204" pitchFamily="34" charset="0"/>
              <a:buChar char="•"/>
            </a:pPr>
            <a:r>
              <a:rPr lang="zh-CN" altLang="en-US" sz="5400" dirty="0"/>
              <a:t>输出运行时模型路径</a:t>
            </a:r>
            <a:endParaRPr lang="en-US" altLang="zh-CN" sz="5400" dirty="0"/>
          </a:p>
          <a:p>
            <a:pPr marL="571500" indent="-571500">
              <a:buFont typeface="Arial" panose="020B0604020202020204" pitchFamily="34" charset="0"/>
              <a:buChar char="•"/>
            </a:pPr>
            <a:r>
              <a:rPr lang="en-US" altLang="zh-CN" sz="5400" dirty="0"/>
              <a:t>.metadata\.plugins\</a:t>
            </a:r>
            <a:r>
              <a:rPr lang="en-US" altLang="zh-CN" sz="5400" dirty="0" err="1"/>
              <a:t>org.eclipse.wst.server.core</a:t>
            </a:r>
            <a:r>
              <a:rPr lang="en-US" altLang="zh-CN" sz="5400" dirty="0"/>
              <a:t>\tmp1</a:t>
            </a:r>
            <a:endParaRPr lang="zh-CN" altLang="en-US" sz="5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822960"/>
            <a:ext cx="10492740" cy="11155680"/>
          </a:xfrm>
          <a:prstGeom prst="rect">
            <a:avLst/>
          </a:prstGeom>
          <a:ln w="228600" cap="sq" cmpd="thickThin">
            <a:solidFill>
              <a:srgbClr val="000000"/>
            </a:solidFill>
            <a:prstDash val="solid"/>
            <a:miter lim="800000"/>
            <a:headEnd/>
            <a:tailEnd/>
          </a:ln>
          <a:effectLst>
            <a:innerShdw blurRad="76200">
              <a:srgbClr val="000000"/>
            </a:innerShdw>
          </a:effec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1600" y="822960"/>
            <a:ext cx="10492740" cy="11155680"/>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srcRect l="19517" r="19517"/>
          <a:stretch>
            <a:fillRect/>
          </a:stretch>
        </p:blipFill>
        <p:spPr>
          <a:xfrm>
            <a:off x="12178216" y="0"/>
            <a:ext cx="12199434" cy="13716000"/>
          </a:xfrm>
        </p:spPr>
      </p:pic>
      <p:sp>
        <p:nvSpPr>
          <p:cNvPr id="5" name="Rectangle 4"/>
          <p:cNvSpPr/>
          <p:nvPr/>
        </p:nvSpPr>
        <p:spPr>
          <a:xfrm>
            <a:off x="12178216" y="0"/>
            <a:ext cx="12199434" cy="137160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5928572" y="5588989"/>
            <a:ext cx="4698722" cy="1446550"/>
          </a:xfrm>
          <a:prstGeom prst="rect">
            <a:avLst/>
          </a:prstGeom>
          <a:noFill/>
        </p:spPr>
        <p:txBody>
          <a:bodyPr wrap="square" rtlCol="0" anchor="ctr" anchorCtr="0">
            <a:spAutoFit/>
          </a:bodyPr>
          <a:lstStyle/>
          <a:p>
            <a:r>
              <a:rPr lang="zh-CN" altLang="en-US" sz="8800" b="1" dirty="0">
                <a:solidFill>
                  <a:schemeClr val="bg1"/>
                </a:solidFill>
                <a:latin typeface="Montserrat" charset="0"/>
                <a:ea typeface="Montserrat" charset="0"/>
                <a:cs typeface="Montserrat" charset="0"/>
              </a:rPr>
              <a:t>本周汇报</a:t>
            </a:r>
            <a:endParaRPr lang="en-US" sz="8800" b="1" dirty="0">
              <a:solidFill>
                <a:schemeClr val="bg1"/>
              </a:solidFill>
              <a:latin typeface="Montserrat" charset="0"/>
              <a:ea typeface="Montserrat" charset="0"/>
              <a:cs typeface="Montserrat" charset="0"/>
            </a:endParaRPr>
          </a:p>
        </p:txBody>
      </p:sp>
      <p:sp>
        <p:nvSpPr>
          <p:cNvPr id="4" name="文本框 3"/>
          <p:cNvSpPr txBox="1"/>
          <p:nvPr/>
        </p:nvSpPr>
        <p:spPr>
          <a:xfrm>
            <a:off x="4122821" y="3248331"/>
            <a:ext cx="8534400" cy="8125301"/>
          </a:xfrm>
          <a:prstGeom prst="rect">
            <a:avLst/>
          </a:prstGeom>
          <a:noFill/>
        </p:spPr>
        <p:txBody>
          <a:bodyPr wrap="square" rtlCol="0">
            <a:spAutoFit/>
          </a:bodyPr>
          <a:lstStyle/>
          <a:p>
            <a:pPr marL="571500" indent="-571500">
              <a:buFont typeface="Wingdings" panose="05000000000000000000" pitchFamily="2" charset="2"/>
              <a:buChar char="n"/>
            </a:pPr>
            <a:r>
              <a:rPr lang="zh-CN" altLang="en-US" sz="5400" dirty="0"/>
              <a:t>项目设想</a:t>
            </a:r>
            <a:endParaRPr lang="en-US" altLang="zh-CN" sz="5400" dirty="0"/>
          </a:p>
          <a:p>
            <a:endParaRPr lang="en-US" altLang="zh-CN" sz="5400" dirty="0"/>
          </a:p>
          <a:p>
            <a:pPr marL="571500" indent="-571500">
              <a:buFont typeface="Wingdings" panose="05000000000000000000" pitchFamily="2" charset="2"/>
              <a:buChar char="n"/>
            </a:pPr>
            <a:r>
              <a:rPr lang="zh-CN" altLang="en-US" sz="5400" dirty="0"/>
              <a:t>模块汇报</a:t>
            </a:r>
            <a:endParaRPr lang="en-US" altLang="zh-CN" sz="5400" dirty="0"/>
          </a:p>
          <a:p>
            <a:endParaRPr lang="en-US" altLang="zh-CN" sz="5400" dirty="0"/>
          </a:p>
          <a:p>
            <a:pPr marL="571500" indent="-571500">
              <a:buFont typeface="Wingdings" panose="05000000000000000000" pitchFamily="2" charset="2"/>
              <a:buChar char="n"/>
            </a:pPr>
            <a:r>
              <a:rPr lang="zh-CN" altLang="en-US" sz="5400" dirty="0"/>
              <a:t>结果分析</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r>
              <a:rPr lang="zh-CN" altLang="en-US" sz="5400" dirty="0"/>
              <a:t>课设总结</a:t>
            </a: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endParaRPr lang="en-US" altLang="zh-CN" sz="5400" dirty="0"/>
          </a:p>
          <a:p>
            <a:pPr marL="571500" indent="-571500">
              <a:buFont typeface="Wingdings" panose="05000000000000000000" pitchFamily="2" charset="2"/>
              <a:buChar char="n"/>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841" y="822960"/>
            <a:ext cx="12710159" cy="10447020"/>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2935" y="681825"/>
            <a:ext cx="11911694" cy="1323439"/>
          </a:xfrm>
          <a:prstGeom prst="rect">
            <a:avLst/>
          </a:prstGeom>
          <a:noFill/>
        </p:spPr>
        <p:txBody>
          <a:bodyPr wrap="square" rtlCol="0">
            <a:spAutoFit/>
          </a:bodyPr>
          <a:lstStyle/>
          <a:p>
            <a:r>
              <a:rPr lang="en-US" altLang="zh-CN" sz="8000" dirty="0" err="1">
                <a:solidFill>
                  <a:schemeClr val="accent1"/>
                </a:solidFill>
              </a:rPr>
              <a:t>webcontent</a:t>
            </a:r>
            <a:r>
              <a:rPr lang="zh-CN" altLang="en-US" sz="8000" dirty="0">
                <a:solidFill>
                  <a:schemeClr val="accent1"/>
                </a:solidFill>
              </a:rPr>
              <a:t>文件夹</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057" y="3424989"/>
            <a:ext cx="9894541" cy="7812505"/>
          </a:xfrm>
          <a:prstGeom prst="rect">
            <a:avLst/>
          </a:prstGeom>
          <a:ln w="228600" cap="sq" cmpd="thickThin">
            <a:solidFill>
              <a:srgbClr val="000000"/>
            </a:solidFill>
            <a:prstDash val="solid"/>
            <a:miter lim="800000"/>
            <a:headEnd/>
            <a:tailEnd/>
          </a:ln>
          <a:effectLst>
            <a:innerShdw blurRad="76200">
              <a:srgbClr val="000000"/>
            </a:inn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81217" y="3424989"/>
            <a:ext cx="8792376" cy="7981312"/>
          </a:xfrm>
          <a:prstGeom prst="rect">
            <a:avLst/>
          </a:prstGeom>
          <a:ln w="228600" cap="sq" cmpd="thickThin">
            <a:solidFill>
              <a:srgbClr val="000000"/>
            </a:solidFill>
            <a:prstDash val="solid"/>
            <a:miter lim="800000"/>
            <a:headEnd/>
            <a:tailEnd/>
          </a:ln>
          <a:effectLst>
            <a:innerShdw blurRad="76200">
              <a:srgbClr val="000000"/>
            </a:innerShdw>
          </a:effectLst>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7543" y="2478506"/>
            <a:ext cx="14107886" cy="10405597"/>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4628" y="1611086"/>
            <a:ext cx="15196458" cy="1323439"/>
          </a:xfrm>
          <a:prstGeom prst="rect">
            <a:avLst/>
          </a:prstGeom>
          <a:noFill/>
        </p:spPr>
        <p:txBody>
          <a:bodyPr wrap="square" rtlCol="0">
            <a:spAutoFit/>
          </a:bodyPr>
          <a:lstStyle/>
          <a:p>
            <a:r>
              <a:rPr lang="en-US" altLang="zh-CN" sz="8000" dirty="0" err="1">
                <a:solidFill>
                  <a:schemeClr val="tx2"/>
                </a:solidFill>
              </a:rPr>
              <a:t>Tensorflow</a:t>
            </a:r>
            <a:r>
              <a:rPr lang="en-US" altLang="zh-CN" sz="8000" dirty="0">
                <a:solidFill>
                  <a:schemeClr val="tx2"/>
                </a:solidFill>
              </a:rPr>
              <a:t> native library</a:t>
            </a:r>
            <a:r>
              <a:rPr lang="zh-CN" altLang="en-US" sz="8000" dirty="0">
                <a:solidFill>
                  <a:schemeClr val="tx2"/>
                </a:solidFill>
              </a:rPr>
              <a:t>问题</a:t>
            </a:r>
          </a:p>
        </p:txBody>
      </p:sp>
      <p:sp>
        <p:nvSpPr>
          <p:cNvPr id="5" name="文本框 4"/>
          <p:cNvSpPr txBox="1"/>
          <p:nvPr/>
        </p:nvSpPr>
        <p:spPr>
          <a:xfrm>
            <a:off x="1807028" y="4093028"/>
            <a:ext cx="11168743" cy="4084195"/>
          </a:xfrm>
          <a:prstGeom prst="rect">
            <a:avLst/>
          </a:prstGeom>
          <a:noFill/>
        </p:spPr>
        <p:txBody>
          <a:bodyPr wrap="square" rtlCol="0">
            <a:spAutoFit/>
          </a:bodyPr>
          <a:lstStyle/>
          <a:p>
            <a:pPr algn="just">
              <a:lnSpc>
                <a:spcPct val="150000"/>
              </a:lnSpc>
            </a:pPr>
            <a:r>
              <a:rPr lang="en-US" altLang="zh-CN" sz="6000" dirty="0">
                <a:solidFill>
                  <a:schemeClr val="tx2"/>
                </a:solidFill>
                <a:latin typeface="微软雅黑" panose="020B0503020204020204" charset="-122"/>
                <a:ea typeface="微软雅黑" panose="020B0503020204020204" charset="-122"/>
              </a:rPr>
              <a:t>Java</a:t>
            </a:r>
            <a:r>
              <a:rPr lang="zh-CN" altLang="en-US" sz="6000" dirty="0">
                <a:solidFill>
                  <a:schemeClr val="tx2"/>
                </a:solidFill>
                <a:latin typeface="微软雅黑" panose="020B0503020204020204" charset="-122"/>
                <a:ea typeface="微软雅黑" panose="020B0503020204020204" charset="-122"/>
              </a:rPr>
              <a:t>调用</a:t>
            </a:r>
            <a:r>
              <a:rPr lang="en-US" altLang="zh-CN" sz="6000" dirty="0" err="1">
                <a:solidFill>
                  <a:schemeClr val="tx2"/>
                </a:solidFill>
                <a:latin typeface="微软雅黑" panose="020B0503020204020204" charset="-122"/>
                <a:ea typeface="微软雅黑" panose="020B0503020204020204" charset="-122"/>
              </a:rPr>
              <a:t>tensorflow</a:t>
            </a:r>
            <a:r>
              <a:rPr lang="zh-CN" altLang="en-US" sz="6000" dirty="0">
                <a:solidFill>
                  <a:schemeClr val="tx2"/>
                </a:solidFill>
                <a:latin typeface="微软雅黑" panose="020B0503020204020204" charset="-122"/>
                <a:ea typeface="微软雅黑" panose="020B0503020204020204" charset="-122"/>
              </a:rPr>
              <a:t>本质上是</a:t>
            </a:r>
            <a:r>
              <a:rPr lang="en-US" altLang="zh-CN" sz="6000" dirty="0" err="1">
                <a:solidFill>
                  <a:schemeClr val="tx2"/>
                </a:solidFill>
                <a:latin typeface="微软雅黑" panose="020B0503020204020204" charset="-122"/>
                <a:ea typeface="微软雅黑" panose="020B0503020204020204" charset="-122"/>
              </a:rPr>
              <a:t>c++</a:t>
            </a:r>
            <a:r>
              <a:rPr lang="zh-CN" altLang="en-US" sz="6000" dirty="0">
                <a:solidFill>
                  <a:schemeClr val="tx2"/>
                </a:solidFill>
                <a:latin typeface="微软雅黑" panose="020B0503020204020204" charset="-122"/>
                <a:ea typeface="微软雅黑" panose="020B0503020204020204" charset="-122"/>
              </a:rPr>
              <a:t>调用了</a:t>
            </a:r>
            <a:r>
              <a:rPr lang="en-US" altLang="zh-CN" sz="6000" dirty="0" err="1">
                <a:solidFill>
                  <a:schemeClr val="tx2"/>
                </a:solidFill>
                <a:latin typeface="微软雅黑" panose="020B0503020204020204" charset="-122"/>
                <a:ea typeface="微软雅黑" panose="020B0503020204020204" charset="-122"/>
              </a:rPr>
              <a:t>tensorflow</a:t>
            </a:r>
            <a:r>
              <a:rPr lang="zh-CN" altLang="en-US" sz="6000" dirty="0">
                <a:solidFill>
                  <a:schemeClr val="tx2"/>
                </a:solidFill>
                <a:latin typeface="微软雅黑" panose="020B0503020204020204" charset="-122"/>
                <a:ea typeface="微软雅黑" panose="020B0503020204020204" charset="-122"/>
              </a:rPr>
              <a:t>模型，在项目中需要相应的</a:t>
            </a:r>
            <a:r>
              <a:rPr lang="en-US" altLang="zh-CN" sz="6000" dirty="0" err="1">
                <a:solidFill>
                  <a:schemeClr val="tx2"/>
                </a:solidFill>
                <a:latin typeface="微软雅黑" panose="020B0503020204020204" charset="-122"/>
                <a:ea typeface="微软雅黑" panose="020B0503020204020204" charset="-122"/>
              </a:rPr>
              <a:t>dll</a:t>
            </a:r>
            <a:r>
              <a:rPr lang="zh-CN" altLang="en-US" sz="6000" dirty="0">
                <a:solidFill>
                  <a:schemeClr val="tx2"/>
                </a:solidFill>
                <a:latin typeface="微软雅黑" panose="020B0503020204020204" charset="-122"/>
                <a:ea typeface="微软雅黑" panose="020B0503020204020204" charset="-122"/>
              </a:rPr>
              <a:t>文件</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264" y="3654878"/>
            <a:ext cx="9518650" cy="8450036"/>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46514" y="1020911"/>
            <a:ext cx="9427029" cy="1107996"/>
          </a:xfrm>
          <a:prstGeom prst="rect">
            <a:avLst/>
          </a:prstGeom>
          <a:noFill/>
        </p:spPr>
        <p:txBody>
          <a:bodyPr wrap="square" rtlCol="0">
            <a:spAutoFit/>
          </a:bodyPr>
          <a:lstStyle/>
          <a:p>
            <a:r>
              <a:rPr lang="en-US" altLang="zh-CN" sz="6600" dirty="0">
                <a:solidFill>
                  <a:schemeClr val="tx2"/>
                </a:solidFill>
              </a:rPr>
              <a:t>Java </a:t>
            </a:r>
            <a:r>
              <a:rPr lang="zh-CN" altLang="en-US" sz="6600" dirty="0">
                <a:solidFill>
                  <a:schemeClr val="tx2"/>
                </a:solidFill>
              </a:rPr>
              <a:t>调用</a:t>
            </a:r>
            <a:r>
              <a:rPr lang="en-US" altLang="zh-CN" sz="6600" dirty="0">
                <a:solidFill>
                  <a:schemeClr val="tx2"/>
                </a:solidFill>
              </a:rPr>
              <a:t>python</a:t>
            </a:r>
            <a:endParaRPr lang="zh-CN" altLang="en-US" sz="6600" dirty="0">
              <a:solidFill>
                <a:schemeClr val="tx2"/>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315" y="3028575"/>
            <a:ext cx="17199428" cy="9666514"/>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4114" y="1158504"/>
            <a:ext cx="8055429" cy="1323439"/>
          </a:xfrm>
          <a:prstGeom prst="rect">
            <a:avLst/>
          </a:prstGeom>
          <a:noFill/>
        </p:spPr>
        <p:txBody>
          <a:bodyPr wrap="square" rtlCol="0">
            <a:spAutoFit/>
          </a:bodyPr>
          <a:lstStyle/>
          <a:p>
            <a:r>
              <a:rPr lang="zh-CN" altLang="en-US" sz="8000" dirty="0"/>
              <a:t>图片保存</a:t>
            </a:r>
          </a:p>
        </p:txBody>
      </p:sp>
      <p:sp>
        <p:nvSpPr>
          <p:cNvPr id="3" name="文本框 2"/>
          <p:cNvSpPr txBox="1"/>
          <p:nvPr/>
        </p:nvSpPr>
        <p:spPr>
          <a:xfrm>
            <a:off x="1817913" y="3435268"/>
            <a:ext cx="15958457" cy="2585323"/>
          </a:xfrm>
          <a:prstGeom prst="rect">
            <a:avLst/>
          </a:prstGeom>
          <a:noFill/>
        </p:spPr>
        <p:txBody>
          <a:bodyPr wrap="square" rtlCol="0">
            <a:spAutoFit/>
          </a:bodyPr>
          <a:lstStyle/>
          <a:p>
            <a:pPr marL="571500" indent="-571500">
              <a:buFont typeface="Arial" panose="020B0604020202020204" pitchFamily="34" charset="0"/>
              <a:buChar char="•"/>
            </a:pPr>
            <a:r>
              <a:rPr lang="zh-CN" altLang="en-US" sz="5400" dirty="0"/>
              <a:t>图片保存路径</a:t>
            </a:r>
            <a:r>
              <a:rPr lang="en-US" altLang="zh-CN" sz="5400" dirty="0" err="1"/>
              <a:t>webinf</a:t>
            </a:r>
            <a:r>
              <a:rPr lang="en-US" altLang="zh-CN" sz="5400" dirty="0"/>
              <a:t>/models/research/</a:t>
            </a:r>
            <a:r>
              <a:rPr lang="en-US" altLang="zh-CN" sz="5400" dirty="0" err="1"/>
              <a:t>test_images</a:t>
            </a:r>
            <a:r>
              <a:rPr lang="en-US" altLang="zh-CN" sz="5400" dirty="0"/>
              <a:t>/</a:t>
            </a:r>
          </a:p>
          <a:p>
            <a:pPr marL="571500" indent="-571500">
              <a:buFont typeface="Arial" panose="020B0604020202020204" pitchFamily="34" charset="0"/>
              <a:buChar char="•"/>
            </a:pPr>
            <a:r>
              <a:rPr lang="zh-CN" altLang="en-US" sz="5400" dirty="0"/>
              <a:t>为</a:t>
            </a:r>
            <a:r>
              <a:rPr lang="en-US" altLang="zh-CN" sz="5400" dirty="0"/>
              <a:t>python</a:t>
            </a:r>
            <a:r>
              <a:rPr lang="zh-CN" altLang="en-US" sz="5400" dirty="0"/>
              <a:t>脚本做好执行环境，传递参数</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913" y="6248400"/>
            <a:ext cx="19931744" cy="6487886"/>
          </a:xfrm>
          <a:prstGeom prst="rect">
            <a:avLst/>
          </a:prstGeom>
          <a:ln w="228600" cap="sq" cmpd="thickThin">
            <a:solidFill>
              <a:srgbClr val="000000"/>
            </a:solidFill>
            <a:prstDash val="solid"/>
            <a:miter lim="800000"/>
            <a:headEnd/>
            <a:tailEnd/>
          </a:ln>
          <a:effectLst>
            <a:innerShdw blurRad="76200">
              <a:srgbClr val="000000"/>
            </a:inn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1785257"/>
            <a:ext cx="8860971" cy="1200329"/>
          </a:xfrm>
          <a:prstGeom prst="rect">
            <a:avLst/>
          </a:prstGeom>
          <a:noFill/>
        </p:spPr>
        <p:txBody>
          <a:bodyPr wrap="square" rtlCol="0">
            <a:spAutoFit/>
          </a:bodyPr>
          <a:lstStyle/>
          <a:p>
            <a:r>
              <a:rPr lang="zh-CN" altLang="en-US" sz="7200" dirty="0"/>
              <a:t>这只是一个开始</a:t>
            </a:r>
          </a:p>
        </p:txBody>
      </p:sp>
      <p:sp>
        <p:nvSpPr>
          <p:cNvPr id="4" name="文本框 3"/>
          <p:cNvSpPr txBox="1"/>
          <p:nvPr/>
        </p:nvSpPr>
        <p:spPr>
          <a:xfrm>
            <a:off x="1937656" y="4005943"/>
            <a:ext cx="19920857" cy="8032968"/>
          </a:xfrm>
          <a:prstGeom prst="rect">
            <a:avLst/>
          </a:prstGeom>
          <a:noFill/>
        </p:spPr>
        <p:txBody>
          <a:bodyPr wrap="square" rtlCol="0">
            <a:spAutoFit/>
          </a:bodyPr>
          <a:lstStyle/>
          <a:p>
            <a:pPr marL="571500" indent="-571500">
              <a:buFont typeface="Arial" panose="020B0604020202020204" pitchFamily="34" charset="0"/>
              <a:buChar char="•"/>
            </a:pPr>
            <a:r>
              <a:rPr lang="zh-CN" altLang="en-US" sz="6000" dirty="0">
                <a:latin typeface="微软雅黑" panose="020B0503020204020204" charset="-122"/>
                <a:ea typeface="微软雅黑" panose="020B0503020204020204" charset="-122"/>
              </a:rPr>
              <a:t>通过这次的搭建服务器学习，不断的测试修改，再测试再修改</a:t>
            </a:r>
            <a:endParaRPr lang="en-US" altLang="zh-CN" sz="6000" dirty="0">
              <a:latin typeface="微软雅黑" panose="020B0503020204020204" charset="-122"/>
              <a:ea typeface="微软雅黑" panose="020B0503020204020204" charset="-122"/>
            </a:endParaRPr>
          </a:p>
          <a:p>
            <a:pPr marL="571500" indent="-571500">
              <a:buFont typeface="Arial" panose="020B0604020202020204" pitchFamily="34" charset="0"/>
              <a:buChar char="•"/>
            </a:pPr>
            <a:r>
              <a:rPr lang="zh-CN" altLang="en-US" sz="6000" dirty="0">
                <a:latin typeface="微软雅黑" panose="020B0503020204020204" charset="-122"/>
                <a:ea typeface="微软雅黑" panose="020B0503020204020204" charset="-122"/>
              </a:rPr>
              <a:t>虽然这次的结果并不如人意，我们想到了其他的改进方法</a:t>
            </a:r>
            <a:endParaRPr lang="en-US" altLang="zh-CN" sz="6000" dirty="0">
              <a:latin typeface="微软雅黑" panose="020B0503020204020204" charset="-122"/>
              <a:ea typeface="微软雅黑" panose="020B0503020204020204" charset="-122"/>
            </a:endParaRPr>
          </a:p>
          <a:p>
            <a:pPr marL="742950" indent="-742950">
              <a:buAutoNum type="arabicPeriod"/>
            </a:pPr>
            <a:r>
              <a:rPr lang="zh-CN" altLang="en-US" sz="6000" dirty="0">
                <a:latin typeface="微软雅黑" panose="020B0503020204020204" charset="-122"/>
                <a:ea typeface="微软雅黑" panose="020B0503020204020204" charset="-122"/>
              </a:rPr>
              <a:t>继续修改此次项目的错误</a:t>
            </a:r>
            <a:endParaRPr lang="en-US" altLang="zh-CN" sz="6000" dirty="0">
              <a:latin typeface="微软雅黑" panose="020B0503020204020204" charset="-122"/>
              <a:ea typeface="微软雅黑" panose="020B0503020204020204" charset="-122"/>
            </a:endParaRPr>
          </a:p>
          <a:p>
            <a:pPr marL="742950" indent="-742950">
              <a:buAutoNum type="arabicPeriod"/>
            </a:pPr>
            <a:r>
              <a:rPr lang="zh-CN" altLang="en-US" sz="6000" dirty="0">
                <a:latin typeface="微软雅黑" panose="020B0503020204020204" charset="-122"/>
                <a:ea typeface="微软雅黑" panose="020B0503020204020204" charset="-122"/>
              </a:rPr>
              <a:t>将模型直接部署到安卓后台，将结果使用服务器传给后台数据库进行数据分析</a:t>
            </a:r>
            <a:endParaRPr lang="en-US" altLang="zh-CN" sz="6000" dirty="0">
              <a:latin typeface="微软雅黑" panose="020B0503020204020204" charset="-122"/>
              <a:ea typeface="微软雅黑" panose="020B0503020204020204" charset="-122"/>
            </a:endParaRPr>
          </a:p>
          <a:p>
            <a:pPr marL="742950" indent="-742950">
              <a:buAutoNum type="arabicPeriod" startAt="3"/>
            </a:pPr>
            <a:r>
              <a:rPr lang="zh-CN" altLang="en-US" sz="6000" dirty="0">
                <a:latin typeface="微软雅黑" panose="020B0503020204020204" charset="-122"/>
                <a:ea typeface="微软雅黑" panose="020B0503020204020204" charset="-122"/>
              </a:rPr>
              <a:t>深度学习的话使用</a:t>
            </a:r>
            <a:r>
              <a:rPr lang="en-US" altLang="zh-CN" sz="6000" dirty="0">
                <a:latin typeface="微软雅黑" panose="020B0503020204020204" charset="-122"/>
                <a:ea typeface="微软雅黑" panose="020B0503020204020204" charset="-122"/>
              </a:rPr>
              <a:t>python</a:t>
            </a:r>
            <a:r>
              <a:rPr lang="zh-CN" altLang="en-US" sz="6000" dirty="0">
                <a:latin typeface="微软雅黑" panose="020B0503020204020204" charset="-122"/>
                <a:ea typeface="微软雅黑" panose="020B0503020204020204" charset="-122"/>
              </a:rPr>
              <a:t>的比较多，教程也详细</a:t>
            </a:r>
            <a:endParaRPr lang="en-US" altLang="zh-CN" sz="6000" dirty="0">
              <a:latin typeface="微软雅黑" panose="020B0503020204020204" charset="-122"/>
              <a:ea typeface="微软雅黑" panose="020B0503020204020204" charset="-122"/>
            </a:endParaRPr>
          </a:p>
          <a:p>
            <a:r>
              <a:rPr lang="zh-CN" altLang="en-US" sz="6000" dirty="0">
                <a:latin typeface="微软雅黑" panose="020B0503020204020204" charset="-122"/>
                <a:ea typeface="微软雅黑" panose="020B0503020204020204" charset="-122"/>
              </a:rPr>
              <a:t>学习</a:t>
            </a:r>
            <a:r>
              <a:rPr lang="en-US" altLang="zh-CN" sz="6000" dirty="0">
                <a:latin typeface="微软雅黑" panose="020B0503020204020204" charset="-122"/>
                <a:ea typeface="微软雅黑" panose="020B0503020204020204" charset="-122"/>
              </a:rPr>
              <a:t>python</a:t>
            </a:r>
            <a:r>
              <a:rPr lang="zh-CN" altLang="en-US" sz="6000" dirty="0">
                <a:latin typeface="微软雅黑" panose="020B0503020204020204" charset="-122"/>
                <a:ea typeface="微软雅黑" panose="020B0503020204020204" charset="-122"/>
              </a:rPr>
              <a:t>并使用</a:t>
            </a:r>
            <a:r>
              <a:rPr lang="en-US" altLang="zh-CN" sz="6000" dirty="0">
                <a:latin typeface="微软雅黑" panose="020B0503020204020204" charset="-122"/>
                <a:ea typeface="微软雅黑" panose="020B0503020204020204" charset="-122"/>
              </a:rPr>
              <a:t>python</a:t>
            </a:r>
            <a:r>
              <a:rPr lang="zh-CN" altLang="en-US" sz="6000" dirty="0">
                <a:latin typeface="微软雅黑" panose="020B0503020204020204" charset="-122"/>
                <a:ea typeface="微软雅黑" panose="020B0503020204020204" charset="-122"/>
              </a:rPr>
              <a:t>完成服务器的搭建</a:t>
            </a:r>
            <a:endParaRPr lang="en-US" altLang="zh-CN" sz="6000" dirty="0">
              <a:latin typeface="微软雅黑" panose="020B0503020204020204" charset="-122"/>
              <a:ea typeface="微软雅黑" panose="020B0503020204020204" charset="-122"/>
            </a:endParaRPr>
          </a:p>
          <a:p>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29364" y="1796815"/>
            <a:ext cx="6377067" cy="1554272"/>
          </a:xfrm>
          <a:prstGeom prst="rect">
            <a:avLst/>
          </a:prstGeom>
        </p:spPr>
        <p:txBody>
          <a:bodyPr wrap="none">
            <a:spAutoFit/>
          </a:bodyPr>
          <a:lstStyle/>
          <a:p>
            <a:pPr algn="ctr">
              <a:lnSpc>
                <a:spcPts val="11360"/>
              </a:lnSpc>
            </a:pPr>
            <a:r>
              <a:rPr lang="en-US" altLang="zh-CN" sz="10500" spc="200" dirty="0">
                <a:solidFill>
                  <a:srgbClr val="000000">
                    <a:lumMod val="95000"/>
                    <a:lumOff val="5000"/>
                  </a:srgbClr>
                </a:solidFill>
                <a:latin typeface="Montserrat Semi" charset="0"/>
              </a:rPr>
              <a:t>Android</a:t>
            </a:r>
            <a:r>
              <a:rPr lang="zh-CN" altLang="en-US" sz="10500" spc="200" dirty="0">
                <a:solidFill>
                  <a:srgbClr val="000000">
                    <a:lumMod val="95000"/>
                    <a:lumOff val="5000"/>
                  </a:srgbClr>
                </a:solidFill>
                <a:latin typeface="Montserrat Semi" charset="0"/>
              </a:rPr>
              <a:t>端</a:t>
            </a:r>
            <a:endParaRPr lang="en-US" altLang="zh-CN" sz="10500" spc="200" dirty="0">
              <a:solidFill>
                <a:srgbClr val="000000">
                  <a:lumMod val="95000"/>
                  <a:lumOff val="5000"/>
                </a:srgbClr>
              </a:solidFill>
              <a:latin typeface="Montserrat Semi" charset="0"/>
            </a:endParaRPr>
          </a:p>
        </p:txBody>
      </p:sp>
      <p:sp>
        <p:nvSpPr>
          <p:cNvPr id="3" name="TextBox 2"/>
          <p:cNvSpPr txBox="1"/>
          <p:nvPr/>
        </p:nvSpPr>
        <p:spPr>
          <a:xfrm>
            <a:off x="9279376" y="4419600"/>
            <a:ext cx="10109221" cy="7571303"/>
          </a:xfrm>
          <a:prstGeom prst="rect">
            <a:avLst/>
          </a:prstGeom>
          <a:noFill/>
        </p:spPr>
        <p:txBody>
          <a:bodyPr wrap="square" rtlCol="0">
            <a:spAutoFit/>
          </a:bodyPr>
          <a:lstStyle/>
          <a:p>
            <a:pPr marL="571500" indent="-571500">
              <a:buFont typeface="Wingdings" panose="05000000000000000000" pitchFamily="2" charset="2"/>
              <a:buChar char="n"/>
            </a:pPr>
            <a:r>
              <a:rPr lang="zh-CN" altLang="en-US" sz="5400" dirty="0">
                <a:solidFill>
                  <a:srgbClr val="7F7F7F"/>
                </a:solidFill>
              </a:rPr>
              <a:t>程序</a:t>
            </a:r>
            <a:r>
              <a:rPr lang="en-US" altLang="zh-CN" sz="5400" dirty="0">
                <a:solidFill>
                  <a:srgbClr val="7F7F7F"/>
                </a:solidFill>
              </a:rPr>
              <a:t>Demo</a:t>
            </a:r>
            <a:r>
              <a:rPr lang="zh-CN" altLang="en-US" sz="5400" dirty="0">
                <a:solidFill>
                  <a:srgbClr val="7F7F7F"/>
                </a:solidFill>
              </a:rPr>
              <a:t>布局</a:t>
            </a:r>
            <a:endParaRPr lang="en-US" altLang="zh-CN" sz="5400" dirty="0">
              <a:solidFill>
                <a:srgbClr val="7F7F7F"/>
              </a:solidFill>
            </a:endParaRPr>
          </a:p>
          <a:p>
            <a:pPr marL="571500" indent="-571500">
              <a:buFont typeface="Wingdings" panose="05000000000000000000" pitchFamily="2" charset="2"/>
              <a:buChar char="n"/>
            </a:pPr>
            <a:endParaRPr lang="en-US" altLang="zh-CN" sz="5400" dirty="0">
              <a:solidFill>
                <a:srgbClr val="7F7F7F"/>
              </a:solidFill>
            </a:endParaRPr>
          </a:p>
          <a:p>
            <a:pPr marL="571500" indent="-571500">
              <a:buFont typeface="Wingdings" panose="05000000000000000000" pitchFamily="2" charset="2"/>
              <a:buChar char="n"/>
            </a:pPr>
            <a:r>
              <a:rPr lang="zh-CN" altLang="en-US" sz="5400" dirty="0">
                <a:solidFill>
                  <a:srgbClr val="7F7F7F"/>
                </a:solidFill>
              </a:rPr>
              <a:t>导入图片</a:t>
            </a:r>
            <a:endParaRPr lang="en-US" altLang="zh-CN" sz="5400" dirty="0">
              <a:solidFill>
                <a:srgbClr val="7F7F7F"/>
              </a:solidFill>
            </a:endParaRPr>
          </a:p>
          <a:p>
            <a:pPr marL="571500" indent="-571500">
              <a:buFont typeface="Wingdings" panose="05000000000000000000" pitchFamily="2" charset="2"/>
              <a:buChar char="n"/>
            </a:pPr>
            <a:endParaRPr lang="en-US" altLang="zh-CN" sz="5400" dirty="0">
              <a:solidFill>
                <a:srgbClr val="7F7F7F"/>
              </a:solidFill>
            </a:endParaRPr>
          </a:p>
          <a:p>
            <a:pPr marL="571500" indent="-571500">
              <a:buFont typeface="Wingdings" panose="05000000000000000000" pitchFamily="2" charset="2"/>
              <a:buChar char="n"/>
            </a:pPr>
            <a:r>
              <a:rPr lang="zh-CN" altLang="en-US" sz="5400" dirty="0">
                <a:solidFill>
                  <a:srgbClr val="7F7F7F"/>
                </a:solidFill>
              </a:rPr>
              <a:t>上传图片</a:t>
            </a:r>
            <a:endParaRPr lang="en-US" altLang="zh-CN" sz="5400" dirty="0">
              <a:solidFill>
                <a:srgbClr val="7F7F7F"/>
              </a:solidFill>
            </a:endParaRPr>
          </a:p>
          <a:p>
            <a:pPr marL="571500" indent="-571500">
              <a:buFont typeface="Wingdings" panose="05000000000000000000" pitchFamily="2" charset="2"/>
              <a:buChar char="n"/>
            </a:pPr>
            <a:endParaRPr lang="en-US" altLang="zh-CN" sz="5400" dirty="0">
              <a:solidFill>
                <a:srgbClr val="000000">
                  <a:lumMod val="95000"/>
                  <a:lumOff val="5000"/>
                </a:srgbClr>
              </a:solidFill>
            </a:endParaRPr>
          </a:p>
          <a:p>
            <a:pPr marL="571500" indent="-571500">
              <a:buFont typeface="Wingdings" panose="05000000000000000000" pitchFamily="2" charset="2"/>
              <a:buChar char="n"/>
            </a:pPr>
            <a:r>
              <a:rPr lang="zh-CN" altLang="en-US" sz="5400" dirty="0">
                <a:solidFill>
                  <a:srgbClr val="7F7F7F"/>
                </a:solidFill>
              </a:rPr>
              <a:t>显示结果</a:t>
            </a:r>
            <a:endParaRPr lang="en-US" altLang="zh-CN" sz="5400" dirty="0">
              <a:solidFill>
                <a:srgbClr val="7F7F7F"/>
              </a:solidFill>
            </a:endParaRPr>
          </a:p>
          <a:p>
            <a:pPr marL="571500" indent="-571500">
              <a:buFont typeface="Wingdings" panose="05000000000000000000" pitchFamily="2" charset="2"/>
              <a:buChar char="n"/>
            </a:pPr>
            <a:endParaRPr lang="en-US" altLang="zh-CN" dirty="0">
              <a:solidFill>
                <a:srgbClr val="7F7F7F"/>
              </a:solidFill>
            </a:endParaRPr>
          </a:p>
          <a:p>
            <a:pPr marL="571500" indent="-571500">
              <a:buFont typeface="Wingdings" panose="05000000000000000000" pitchFamily="2" charset="2"/>
              <a:buChar char="n"/>
            </a:pPr>
            <a:endParaRPr lang="en-US" altLang="zh-CN" dirty="0">
              <a:solidFill>
                <a:srgbClr val="7F7F7F"/>
              </a:solidFill>
            </a:endParaRPr>
          </a:p>
          <a:p>
            <a:endParaRPr lang="zh-CN" altLang="en-US" dirty="0">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1413" y="1894114"/>
            <a:ext cx="8948057" cy="1200329"/>
          </a:xfrm>
          <a:prstGeom prst="rect">
            <a:avLst/>
          </a:prstGeom>
          <a:noFill/>
        </p:spPr>
        <p:txBody>
          <a:bodyPr wrap="square" rtlCol="0">
            <a:spAutoFit/>
          </a:bodyPr>
          <a:lstStyle/>
          <a:p>
            <a:r>
              <a:rPr lang="zh-CN" altLang="en-US" sz="7200" b="1" dirty="0">
                <a:solidFill>
                  <a:srgbClr val="000000">
                    <a:lumMod val="95000"/>
                    <a:lumOff val="5000"/>
                  </a:srgbClr>
                </a:solidFill>
              </a:rPr>
              <a:t>程序</a:t>
            </a:r>
            <a:r>
              <a:rPr lang="en-US" altLang="zh-CN" sz="7200" b="1" dirty="0">
                <a:solidFill>
                  <a:srgbClr val="000000">
                    <a:lumMod val="95000"/>
                    <a:lumOff val="5000"/>
                  </a:srgbClr>
                </a:solidFill>
              </a:rPr>
              <a:t>Demo</a:t>
            </a:r>
            <a:r>
              <a:rPr lang="zh-CN" altLang="en-US" sz="7200" b="1" dirty="0">
                <a:solidFill>
                  <a:srgbClr val="000000">
                    <a:lumMod val="95000"/>
                    <a:lumOff val="5000"/>
                  </a:srgbClr>
                </a:solidFill>
              </a:rPr>
              <a:t>布局：</a:t>
            </a:r>
          </a:p>
        </p:txBody>
      </p:sp>
      <p:sp>
        <p:nvSpPr>
          <p:cNvPr id="3" name="TextBox 2"/>
          <p:cNvSpPr txBox="1"/>
          <p:nvPr/>
        </p:nvSpPr>
        <p:spPr>
          <a:xfrm>
            <a:off x="3151413" y="4539343"/>
            <a:ext cx="8066315" cy="6186309"/>
          </a:xfrm>
          <a:prstGeom prst="rect">
            <a:avLst/>
          </a:prstGeom>
          <a:noFill/>
        </p:spPr>
        <p:txBody>
          <a:bodyPr wrap="square" rtlCol="0">
            <a:spAutoFit/>
          </a:bodyPr>
          <a:lstStyle/>
          <a:p>
            <a:pPr marL="571500" indent="-571500">
              <a:lnSpc>
                <a:spcPct val="150000"/>
              </a:lnSpc>
              <a:buFont typeface="Wingdings" panose="05000000000000000000"/>
              <a:buChar char="l"/>
            </a:pPr>
            <a:r>
              <a:rPr lang="zh-CN" altLang="en-US" sz="4800" dirty="0">
                <a:solidFill>
                  <a:srgbClr val="7F7F7F"/>
                </a:solidFill>
              </a:rPr>
              <a:t>移除背景图，将</a:t>
            </a:r>
            <a:r>
              <a:rPr lang="en-US" altLang="zh-CN" sz="4800" dirty="0">
                <a:solidFill>
                  <a:srgbClr val="7F7F7F"/>
                </a:solidFill>
              </a:rPr>
              <a:t>APP</a:t>
            </a:r>
            <a:r>
              <a:rPr lang="zh-CN" altLang="en-US" sz="4800" dirty="0">
                <a:solidFill>
                  <a:srgbClr val="7F7F7F"/>
                </a:solidFill>
              </a:rPr>
              <a:t>界面变得较为简单</a:t>
            </a:r>
            <a:endParaRPr lang="en-US" altLang="zh-CN" sz="4800" dirty="0">
              <a:solidFill>
                <a:srgbClr val="7F7F7F"/>
              </a:solidFill>
            </a:endParaRPr>
          </a:p>
          <a:p>
            <a:pPr marL="571500" indent="-571500">
              <a:lnSpc>
                <a:spcPct val="150000"/>
              </a:lnSpc>
              <a:buFont typeface="Wingdings" panose="05000000000000000000"/>
              <a:buChar char="l"/>
            </a:pPr>
            <a:r>
              <a:rPr lang="zh-CN" altLang="en-US" sz="4800" dirty="0">
                <a:solidFill>
                  <a:srgbClr val="7F7F7F"/>
                </a:solidFill>
              </a:rPr>
              <a:t>选择方式从</a:t>
            </a:r>
            <a:r>
              <a:rPr lang="en-US" altLang="zh-CN" sz="4800" dirty="0">
                <a:solidFill>
                  <a:srgbClr val="7F7F7F"/>
                </a:solidFill>
              </a:rPr>
              <a:t>Activity</a:t>
            </a:r>
            <a:r>
              <a:rPr lang="zh-CN" altLang="en-US" sz="4800" dirty="0">
                <a:solidFill>
                  <a:srgbClr val="7F7F7F"/>
                </a:solidFill>
              </a:rPr>
              <a:t>变为</a:t>
            </a:r>
            <a:r>
              <a:rPr lang="en-US" altLang="zh-CN" sz="4800" dirty="0">
                <a:solidFill>
                  <a:srgbClr val="7F7F7F"/>
                </a:solidFill>
              </a:rPr>
              <a:t>View</a:t>
            </a:r>
            <a:r>
              <a:rPr lang="zh-CN" altLang="en-US" sz="4800" dirty="0">
                <a:solidFill>
                  <a:srgbClr val="7F7F7F"/>
                </a:solidFill>
              </a:rPr>
              <a:t>，更加符合现代人的使用习惯</a:t>
            </a:r>
            <a:endParaRPr lang="en-US" altLang="zh-CN" sz="4800" dirty="0">
              <a:solidFill>
                <a:srgbClr val="7F7F7F"/>
              </a:solidFill>
            </a:endParaRPr>
          </a:p>
          <a:p>
            <a:endParaRPr lang="zh-CN" altLang="en-US" dirty="0">
              <a:solidFill>
                <a:srgbClr val="7F7F7F"/>
              </a:solidFill>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124216" y="1639912"/>
            <a:ext cx="5943600" cy="1059724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54100" y="423545"/>
            <a:ext cx="8609330" cy="6487160"/>
          </a:xfrm>
          <a:prstGeom prst="rect">
            <a:avLst/>
          </a:prstGeom>
        </p:spPr>
      </p:pic>
      <p:pic>
        <p:nvPicPr>
          <p:cNvPr id="3" name="图片 2"/>
          <p:cNvPicPr>
            <a:picLocks noChangeAspect="1"/>
          </p:cNvPicPr>
          <p:nvPr/>
        </p:nvPicPr>
        <p:blipFill>
          <a:blip r:embed="rId3"/>
          <a:stretch>
            <a:fillRect/>
          </a:stretch>
        </p:blipFill>
        <p:spPr>
          <a:xfrm>
            <a:off x="8296910" y="1247140"/>
            <a:ext cx="15275560" cy="3752850"/>
          </a:xfrm>
          <a:prstGeom prst="rect">
            <a:avLst/>
          </a:prstGeom>
        </p:spPr>
      </p:pic>
      <p:pic>
        <p:nvPicPr>
          <p:cNvPr id="4" name="图片 3"/>
          <p:cNvPicPr>
            <a:picLocks noChangeAspect="1"/>
          </p:cNvPicPr>
          <p:nvPr/>
        </p:nvPicPr>
        <p:blipFill>
          <a:blip r:embed="rId4"/>
          <a:stretch>
            <a:fillRect/>
          </a:stretch>
        </p:blipFill>
        <p:spPr>
          <a:xfrm>
            <a:off x="9241790" y="5866765"/>
            <a:ext cx="11699875" cy="6766560"/>
          </a:xfrm>
          <a:prstGeom prst="rect">
            <a:avLst/>
          </a:prstGeom>
        </p:spPr>
      </p:pic>
      <p:sp>
        <p:nvSpPr>
          <p:cNvPr id="5" name="文本框 4"/>
          <p:cNvSpPr txBox="1"/>
          <p:nvPr/>
        </p:nvSpPr>
        <p:spPr>
          <a:xfrm>
            <a:off x="1421765" y="9569450"/>
            <a:ext cx="5285105" cy="1322070"/>
          </a:xfrm>
          <a:prstGeom prst="rect">
            <a:avLst/>
          </a:prstGeom>
          <a:noFill/>
        </p:spPr>
        <p:txBody>
          <a:bodyPr wrap="none" rtlCol="0">
            <a:spAutoFit/>
          </a:bodyPr>
          <a:lstStyle/>
          <a:p>
            <a:r>
              <a:rPr lang="zh-CN" altLang="en-US" sz="8000" b="1"/>
              <a:t>选择框封装</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cstate="email"/>
          <a:srcRect t="7802" b="7802"/>
          <a:stretch>
            <a:fillRect/>
          </a:stretch>
        </p:blipFill>
        <p:spPr/>
      </p:pic>
      <p:sp>
        <p:nvSpPr>
          <p:cNvPr id="2" name="Rectangle 1"/>
          <p:cNvSpPr/>
          <p:nvPr/>
        </p:nvSpPr>
        <p:spPr>
          <a:xfrm>
            <a:off x="0" y="-30751"/>
            <a:ext cx="24377650" cy="13746751"/>
          </a:xfrm>
          <a:prstGeom prst="rect">
            <a:avLst/>
          </a:prstGeom>
          <a:gradFill flip="none" rotWithShape="0">
            <a:gsLst>
              <a:gs pos="0">
                <a:srgbClr val="583F52">
                  <a:alpha val="78000"/>
                </a:srgbClr>
              </a:gs>
              <a:gs pos="100000">
                <a:srgbClr val="817E9A">
                  <a:alpha val="4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9357922" y="6441179"/>
            <a:ext cx="566180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12000"/>
              </a:lnSpc>
            </a:pPr>
            <a:r>
              <a:rPr lang="zh-CN" altLang="en-US" sz="10500" b="1" spc="500" dirty="0">
                <a:solidFill>
                  <a:schemeClr val="bg1"/>
                </a:solidFill>
                <a:latin typeface="Montserrat" charset="0"/>
                <a:ea typeface="Montserrat" charset="0"/>
                <a:cs typeface="Montserrat" charset="0"/>
                <a:sym typeface="Bebas Neue" charset="0"/>
              </a:rPr>
              <a:t>项目设想</a:t>
            </a:r>
            <a:endParaRPr lang="en-US" sz="10500" b="1" spc="500" dirty="0">
              <a:solidFill>
                <a:schemeClr val="bg1"/>
              </a:solidFill>
              <a:latin typeface="Montserrat" charset="0"/>
              <a:ea typeface="Montserrat" charset="0"/>
              <a:cs typeface="Montserrat" charset="0"/>
              <a:sym typeface="Bebas Neue" charset="0"/>
            </a:endParaRPr>
          </a:p>
        </p:txBody>
      </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919460" y="3262630"/>
            <a:ext cx="10507980" cy="7942580"/>
          </a:xfrm>
          <a:prstGeom prst="rect">
            <a:avLst/>
          </a:prstGeom>
        </p:spPr>
      </p:pic>
      <p:pic>
        <p:nvPicPr>
          <p:cNvPr id="3" name="图片 2"/>
          <p:cNvPicPr>
            <a:picLocks noChangeAspect="1"/>
          </p:cNvPicPr>
          <p:nvPr/>
        </p:nvPicPr>
        <p:blipFill>
          <a:blip r:embed="rId3"/>
          <a:stretch>
            <a:fillRect/>
          </a:stretch>
        </p:blipFill>
        <p:spPr>
          <a:xfrm>
            <a:off x="1153795" y="1050925"/>
            <a:ext cx="16758285" cy="1792605"/>
          </a:xfrm>
          <a:prstGeom prst="rect">
            <a:avLst/>
          </a:prstGeom>
        </p:spPr>
      </p:pic>
      <p:pic>
        <p:nvPicPr>
          <p:cNvPr id="4" name="图片 3"/>
          <p:cNvPicPr>
            <a:picLocks noChangeAspect="1"/>
          </p:cNvPicPr>
          <p:nvPr/>
        </p:nvPicPr>
        <p:blipFill>
          <a:blip r:embed="rId4"/>
          <a:stretch>
            <a:fillRect/>
          </a:stretch>
        </p:blipFill>
        <p:spPr>
          <a:xfrm>
            <a:off x="379095" y="3262630"/>
            <a:ext cx="10397490" cy="2864485"/>
          </a:xfrm>
          <a:prstGeom prst="rect">
            <a:avLst/>
          </a:prstGeom>
        </p:spPr>
      </p:pic>
      <p:sp>
        <p:nvSpPr>
          <p:cNvPr id="5" name="文本框 4"/>
          <p:cNvSpPr txBox="1"/>
          <p:nvPr/>
        </p:nvSpPr>
        <p:spPr>
          <a:xfrm>
            <a:off x="1813560" y="8456930"/>
            <a:ext cx="7528560" cy="1198880"/>
          </a:xfrm>
          <a:prstGeom prst="rect">
            <a:avLst/>
          </a:prstGeom>
          <a:noFill/>
        </p:spPr>
        <p:txBody>
          <a:bodyPr wrap="none" rtlCol="0">
            <a:spAutoFit/>
          </a:bodyPr>
          <a:lstStyle/>
          <a:p>
            <a:r>
              <a:rPr lang="zh-CN" altLang="en-US" sz="7200" b="1"/>
              <a:t>调用封装的选择框</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29360" y="1141095"/>
            <a:ext cx="11393170" cy="5978525"/>
          </a:xfrm>
          <a:prstGeom prst="rect">
            <a:avLst/>
          </a:prstGeom>
        </p:spPr>
      </p:pic>
      <p:pic>
        <p:nvPicPr>
          <p:cNvPr id="3" name="图片 2"/>
          <p:cNvPicPr>
            <a:picLocks noChangeAspect="1"/>
          </p:cNvPicPr>
          <p:nvPr/>
        </p:nvPicPr>
        <p:blipFill>
          <a:blip r:embed="rId3"/>
          <a:stretch>
            <a:fillRect/>
          </a:stretch>
        </p:blipFill>
        <p:spPr>
          <a:xfrm>
            <a:off x="12169775" y="3697605"/>
            <a:ext cx="11823700" cy="7105650"/>
          </a:xfrm>
          <a:prstGeom prst="rect">
            <a:avLst/>
          </a:prstGeom>
        </p:spPr>
      </p:pic>
      <p:sp>
        <p:nvSpPr>
          <p:cNvPr id="4" name="文本框 3"/>
          <p:cNvSpPr txBox="1"/>
          <p:nvPr/>
        </p:nvSpPr>
        <p:spPr>
          <a:xfrm>
            <a:off x="15292705" y="1445260"/>
            <a:ext cx="3855720" cy="1198880"/>
          </a:xfrm>
          <a:prstGeom prst="rect">
            <a:avLst/>
          </a:prstGeom>
          <a:noFill/>
        </p:spPr>
        <p:txBody>
          <a:bodyPr wrap="none" rtlCol="0">
            <a:spAutoFit/>
          </a:bodyPr>
          <a:lstStyle/>
          <a:p>
            <a:r>
              <a:rPr lang="zh-CN" altLang="en-US" sz="7200" b="1"/>
              <a:t>裁剪功能</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294967295"/>
          </p:nvPr>
        </p:nvSpPr>
        <p:spPr>
          <a:xfrm>
            <a:off x="0" y="6356350"/>
            <a:ext cx="2743200" cy="365125"/>
          </a:xfrm>
        </p:spPr>
        <p:txBody>
          <a:bodyPr/>
          <a:lstStyle/>
          <a:p>
            <a:fld id="{7D9BB5D0-35E4-459D-AEF3-FE4D7C45CC19}" type="slidenum">
              <a:rPr lang="zh-CN" altLang="en-US" smtClean="0"/>
              <a:t>32</a:t>
            </a:fld>
            <a:endParaRPr lang="zh-CN" altLang="en-US"/>
          </a:p>
        </p:txBody>
      </p:sp>
      <p:pic>
        <p:nvPicPr>
          <p:cNvPr id="3" name="图片 2"/>
          <p:cNvPicPr>
            <a:picLocks noChangeAspect="1"/>
          </p:cNvPicPr>
          <p:nvPr/>
        </p:nvPicPr>
        <p:blipFill>
          <a:blip r:embed="rId2"/>
          <a:stretch>
            <a:fillRect/>
          </a:stretch>
        </p:blipFill>
        <p:spPr>
          <a:xfrm>
            <a:off x="2033905" y="2252345"/>
            <a:ext cx="13435330" cy="7124065"/>
          </a:xfrm>
          <a:prstGeom prst="rect">
            <a:avLst/>
          </a:prstGeom>
        </p:spPr>
      </p:pic>
      <p:sp>
        <p:nvSpPr>
          <p:cNvPr id="4" name="文本框 3"/>
          <p:cNvSpPr txBox="1"/>
          <p:nvPr/>
        </p:nvSpPr>
        <p:spPr>
          <a:xfrm>
            <a:off x="14066520" y="6203315"/>
            <a:ext cx="3550920" cy="1106805"/>
          </a:xfrm>
          <a:prstGeom prst="rect">
            <a:avLst/>
          </a:prstGeom>
          <a:noFill/>
        </p:spPr>
        <p:txBody>
          <a:bodyPr wrap="none" rtlCol="0">
            <a:spAutoFit/>
          </a:bodyPr>
          <a:lstStyle/>
          <a:p>
            <a:r>
              <a:rPr lang="zh-CN" altLang="en-US" sz="6600" b="1"/>
              <a:t>上传图片</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76056" y="2269668"/>
            <a:ext cx="4914900" cy="1200329"/>
          </a:xfrm>
          <a:prstGeom prst="rect">
            <a:avLst/>
          </a:prstGeom>
          <a:noFill/>
        </p:spPr>
        <p:txBody>
          <a:bodyPr wrap="square" rtlCol="0">
            <a:spAutoFit/>
          </a:bodyPr>
          <a:lstStyle/>
          <a:p>
            <a:r>
              <a:rPr lang="zh-CN" altLang="en-US" sz="7200" b="1" dirty="0">
                <a:solidFill>
                  <a:srgbClr val="000000">
                    <a:lumMod val="95000"/>
                    <a:lumOff val="5000"/>
                  </a:srgbClr>
                </a:solidFill>
              </a:rPr>
              <a:t>导入图片：</a:t>
            </a:r>
          </a:p>
        </p:txBody>
      </p:sp>
      <p:sp>
        <p:nvSpPr>
          <p:cNvPr id="4" name="TextBox 3"/>
          <p:cNvSpPr txBox="1"/>
          <p:nvPr/>
        </p:nvSpPr>
        <p:spPr>
          <a:xfrm>
            <a:off x="4523014" y="5861957"/>
            <a:ext cx="4261757" cy="4247317"/>
          </a:xfrm>
          <a:prstGeom prst="rect">
            <a:avLst/>
          </a:prstGeom>
          <a:noFill/>
        </p:spPr>
        <p:txBody>
          <a:bodyPr wrap="square" rtlCol="0">
            <a:spAutoFit/>
          </a:bodyPr>
          <a:lstStyle/>
          <a:p>
            <a:r>
              <a:rPr lang="zh-CN" altLang="en-US" sz="5400" dirty="0">
                <a:solidFill>
                  <a:srgbClr val="7F7F7F"/>
                </a:solidFill>
              </a:rPr>
              <a:t>实现选择图片后的裁剪功能，更加突出识别主体</a:t>
            </a:r>
          </a:p>
        </p:txBody>
      </p:sp>
      <p:pic>
        <p:nvPicPr>
          <p:cNvPr id="2" name="图片 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3813972" y="1551214"/>
            <a:ext cx="6090558" cy="10058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51415" y="2432955"/>
            <a:ext cx="4914900" cy="1200329"/>
          </a:xfrm>
          <a:prstGeom prst="rect">
            <a:avLst/>
          </a:prstGeom>
          <a:noFill/>
        </p:spPr>
        <p:txBody>
          <a:bodyPr wrap="square" rtlCol="0">
            <a:spAutoFit/>
          </a:bodyPr>
          <a:lstStyle/>
          <a:p>
            <a:r>
              <a:rPr lang="zh-CN" altLang="en-US" sz="7200" b="1" dirty="0">
                <a:solidFill>
                  <a:srgbClr val="000000">
                    <a:lumMod val="95000"/>
                    <a:lumOff val="5000"/>
                  </a:srgbClr>
                </a:solidFill>
              </a:rPr>
              <a:t>上传图片：</a:t>
            </a:r>
          </a:p>
        </p:txBody>
      </p:sp>
      <p:sp>
        <p:nvSpPr>
          <p:cNvPr id="3" name="TextBox 2"/>
          <p:cNvSpPr txBox="1"/>
          <p:nvPr/>
        </p:nvSpPr>
        <p:spPr>
          <a:xfrm>
            <a:off x="3151415" y="4408711"/>
            <a:ext cx="9895114" cy="7571303"/>
          </a:xfrm>
          <a:prstGeom prst="rect">
            <a:avLst/>
          </a:prstGeom>
          <a:noFill/>
        </p:spPr>
        <p:txBody>
          <a:bodyPr wrap="square" rtlCol="0">
            <a:spAutoFit/>
          </a:bodyPr>
          <a:lstStyle/>
          <a:p>
            <a:pPr marL="685800" indent="-685800">
              <a:buFont typeface="Wingdings" panose="05000000000000000000"/>
              <a:buChar char="l"/>
            </a:pPr>
            <a:r>
              <a:rPr lang="zh-CN" altLang="en-US" sz="5400" dirty="0">
                <a:solidFill>
                  <a:srgbClr val="7F7F7F"/>
                </a:solidFill>
                <a:sym typeface="Wingdings" panose="05000000000000000000"/>
              </a:rPr>
              <a:t>对裁剪完成的按钮添加监听，点击后自动上传</a:t>
            </a:r>
            <a:endParaRPr lang="en-US" altLang="zh-CN" sz="5400" dirty="0">
              <a:solidFill>
                <a:srgbClr val="7F7F7F"/>
              </a:solidFill>
              <a:sym typeface="Wingdings" panose="05000000000000000000"/>
            </a:endParaRPr>
          </a:p>
          <a:p>
            <a:pPr marL="685800" indent="-685800">
              <a:buFont typeface="Wingdings" panose="05000000000000000000"/>
              <a:buChar char="l"/>
            </a:pPr>
            <a:r>
              <a:rPr lang="zh-CN" altLang="en-US" sz="5400" dirty="0">
                <a:solidFill>
                  <a:srgbClr val="7F7F7F"/>
                </a:solidFill>
                <a:sym typeface="Wingdings" panose="05000000000000000000"/>
              </a:rPr>
              <a:t>使用</a:t>
            </a:r>
            <a:r>
              <a:rPr lang="en-US" altLang="zh-CN" sz="5400" dirty="0">
                <a:solidFill>
                  <a:srgbClr val="7F7F7F"/>
                </a:solidFill>
                <a:sym typeface="Wingdings" panose="05000000000000000000"/>
              </a:rPr>
              <a:t>OKHTTP</a:t>
            </a:r>
            <a:r>
              <a:rPr lang="zh-CN" altLang="en-US" sz="5400" dirty="0">
                <a:solidFill>
                  <a:srgbClr val="7F7F7F"/>
                </a:solidFill>
                <a:sym typeface="Wingdings" panose="05000000000000000000"/>
              </a:rPr>
              <a:t>对图片进行上传，网络连接较耗时，使用</a:t>
            </a:r>
            <a:r>
              <a:rPr lang="en-US" altLang="zh-CN" sz="5400" dirty="0">
                <a:solidFill>
                  <a:srgbClr val="7F7F7F"/>
                </a:solidFill>
                <a:sym typeface="Wingdings" panose="05000000000000000000"/>
              </a:rPr>
              <a:t>Android</a:t>
            </a:r>
            <a:r>
              <a:rPr lang="zh-CN" altLang="en-US" sz="5400" dirty="0">
                <a:solidFill>
                  <a:srgbClr val="7F7F7F"/>
                </a:solidFill>
                <a:sym typeface="Wingdings" panose="05000000000000000000"/>
              </a:rPr>
              <a:t>多线程</a:t>
            </a:r>
            <a:r>
              <a:rPr lang="en-US" altLang="zh-CN" sz="5400" dirty="0" err="1">
                <a:solidFill>
                  <a:srgbClr val="7F7F7F"/>
                </a:solidFill>
                <a:sym typeface="Wingdings" panose="05000000000000000000"/>
              </a:rPr>
              <a:t>AsyncTask</a:t>
            </a:r>
            <a:endParaRPr lang="en-US" altLang="zh-CN" sz="5400" dirty="0">
              <a:solidFill>
                <a:srgbClr val="7F7F7F"/>
              </a:solidFill>
              <a:sym typeface="Wingdings" panose="05000000000000000000"/>
            </a:endParaRPr>
          </a:p>
          <a:p>
            <a:pPr marL="685800" indent="-685800">
              <a:buFont typeface="Wingdings" panose="05000000000000000000"/>
              <a:buChar char="l"/>
            </a:pPr>
            <a:r>
              <a:rPr lang="zh-CN" altLang="en-US" sz="5400" dirty="0">
                <a:solidFill>
                  <a:srgbClr val="7F7F7F"/>
                </a:solidFill>
                <a:sym typeface="Wingdings" panose="05000000000000000000"/>
              </a:rPr>
              <a:t>原上传写在一个</a:t>
            </a:r>
            <a:r>
              <a:rPr lang="en-US" altLang="zh-CN" sz="5400" dirty="0">
                <a:solidFill>
                  <a:srgbClr val="7F7F7F"/>
                </a:solidFill>
                <a:sym typeface="Wingdings" panose="05000000000000000000"/>
              </a:rPr>
              <a:t>Activity</a:t>
            </a:r>
            <a:r>
              <a:rPr lang="zh-CN" altLang="en-US" sz="5400" dirty="0">
                <a:solidFill>
                  <a:srgbClr val="7F7F7F"/>
                </a:solidFill>
                <a:sym typeface="Wingdings" panose="05000000000000000000"/>
              </a:rPr>
              <a:t>中较为冗长，现在改为利用</a:t>
            </a:r>
            <a:r>
              <a:rPr lang="en-US" altLang="zh-CN" sz="5400" dirty="0">
                <a:solidFill>
                  <a:srgbClr val="7F7F7F"/>
                </a:solidFill>
                <a:sym typeface="Wingdings" panose="05000000000000000000"/>
              </a:rPr>
              <a:t>Fragment</a:t>
            </a:r>
            <a:r>
              <a:rPr lang="zh-CN" altLang="en-US" sz="5400" dirty="0">
                <a:solidFill>
                  <a:srgbClr val="7F7F7F"/>
                </a:solidFill>
                <a:sym typeface="Wingdings" panose="05000000000000000000"/>
              </a:rPr>
              <a:t>来实现，便于阅读及更改</a:t>
            </a:r>
            <a:endParaRPr lang="zh-CN" altLang="en-US" sz="5400" dirty="0">
              <a:solidFill>
                <a:srgbClr val="7F7F7F"/>
              </a:solidFill>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271172" y="2068573"/>
            <a:ext cx="5600700" cy="10058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0257" y="2171699"/>
            <a:ext cx="4914900" cy="1200329"/>
          </a:xfrm>
          <a:prstGeom prst="rect">
            <a:avLst/>
          </a:prstGeom>
          <a:noFill/>
        </p:spPr>
        <p:txBody>
          <a:bodyPr wrap="square" rtlCol="0">
            <a:spAutoFit/>
          </a:bodyPr>
          <a:lstStyle/>
          <a:p>
            <a:r>
              <a:rPr lang="zh-CN" altLang="en-US" sz="7200" b="1" dirty="0">
                <a:solidFill>
                  <a:srgbClr val="000000">
                    <a:lumMod val="95000"/>
                    <a:lumOff val="5000"/>
                  </a:srgbClr>
                </a:solidFill>
              </a:rPr>
              <a:t>显示结果：</a:t>
            </a:r>
          </a:p>
        </p:txBody>
      </p:sp>
      <p:sp>
        <p:nvSpPr>
          <p:cNvPr id="3" name="TextBox 2"/>
          <p:cNvSpPr txBox="1"/>
          <p:nvPr/>
        </p:nvSpPr>
        <p:spPr>
          <a:xfrm>
            <a:off x="3461657" y="4376057"/>
            <a:ext cx="8621485" cy="2585323"/>
          </a:xfrm>
          <a:prstGeom prst="rect">
            <a:avLst/>
          </a:prstGeom>
          <a:noFill/>
        </p:spPr>
        <p:txBody>
          <a:bodyPr wrap="square" rtlCol="0">
            <a:spAutoFit/>
          </a:bodyPr>
          <a:lstStyle/>
          <a:p>
            <a:r>
              <a:rPr lang="zh-CN" altLang="en-US" sz="5400" dirty="0">
                <a:solidFill>
                  <a:srgbClr val="7F7F7F"/>
                </a:solidFill>
              </a:rPr>
              <a:t>上面显示所在的位置，下面的图片是对所在位置在地图上的标注。</a:t>
            </a:r>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772495" y="1531619"/>
            <a:ext cx="5990225" cy="1113282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0257" y="2171699"/>
            <a:ext cx="4914900" cy="1200329"/>
          </a:xfrm>
          <a:prstGeom prst="rect">
            <a:avLst/>
          </a:prstGeom>
          <a:noFill/>
        </p:spPr>
        <p:txBody>
          <a:bodyPr wrap="square" rtlCol="0">
            <a:spAutoFit/>
          </a:bodyPr>
          <a:lstStyle/>
          <a:p>
            <a:r>
              <a:rPr lang="zh-CN" altLang="en-US" sz="7200" b="1" dirty="0">
                <a:solidFill>
                  <a:srgbClr val="000000">
                    <a:lumMod val="95000"/>
                    <a:lumOff val="5000"/>
                  </a:srgbClr>
                </a:solidFill>
              </a:rPr>
              <a:t>第一版代码：</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7334" y="1437842"/>
            <a:ext cx="10247956" cy="562797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334" y="7404343"/>
            <a:ext cx="10259511" cy="5341839"/>
          </a:xfrm>
          <a:prstGeom prst="rect">
            <a:avLst/>
          </a:prstGeom>
        </p:spPr>
      </p:pic>
      <p:sp>
        <p:nvSpPr>
          <p:cNvPr id="7" name="TextBox 2"/>
          <p:cNvSpPr txBox="1"/>
          <p:nvPr/>
        </p:nvSpPr>
        <p:spPr>
          <a:xfrm>
            <a:off x="2660073" y="4376057"/>
            <a:ext cx="7426037" cy="6740307"/>
          </a:xfrm>
          <a:prstGeom prst="rect">
            <a:avLst/>
          </a:prstGeom>
          <a:noFill/>
        </p:spPr>
        <p:txBody>
          <a:bodyPr wrap="square" rtlCol="0">
            <a:spAutoFit/>
          </a:bodyPr>
          <a:lstStyle/>
          <a:p>
            <a:r>
              <a:rPr lang="zh-CN" altLang="en-US" sz="5400" dirty="0">
                <a:solidFill>
                  <a:srgbClr val="7F7F7F"/>
                </a:solidFill>
              </a:rPr>
              <a:t>第一版代码是以传回的数据类型是</a:t>
            </a:r>
            <a:r>
              <a:rPr lang="en-US" altLang="zh-CN" sz="5400" dirty="0">
                <a:solidFill>
                  <a:srgbClr val="7F7F7F"/>
                </a:solidFill>
              </a:rPr>
              <a:t>json</a:t>
            </a:r>
            <a:r>
              <a:rPr lang="zh-CN" altLang="en-US" sz="5400" dirty="0">
                <a:solidFill>
                  <a:srgbClr val="7F7F7F"/>
                </a:solidFill>
              </a:rPr>
              <a:t>文件，所以主要代码是在解析</a:t>
            </a:r>
            <a:r>
              <a:rPr lang="en-US" altLang="zh-CN" sz="5400" dirty="0">
                <a:solidFill>
                  <a:srgbClr val="7F7F7F"/>
                </a:solidFill>
              </a:rPr>
              <a:t>json</a:t>
            </a:r>
            <a:r>
              <a:rPr lang="zh-CN" altLang="en-US" sz="5400" dirty="0">
                <a:solidFill>
                  <a:srgbClr val="7F7F7F"/>
                </a:solidFill>
              </a:rPr>
              <a:t>文件。利用</a:t>
            </a:r>
            <a:r>
              <a:rPr lang="en-US" altLang="zh-CN" sz="5400" dirty="0" err="1">
                <a:solidFill>
                  <a:srgbClr val="7F7F7F"/>
                </a:solidFill>
              </a:rPr>
              <a:t>HttpURLConnection</a:t>
            </a:r>
            <a:r>
              <a:rPr lang="zh-CN" altLang="en-US" sz="5400" dirty="0">
                <a:solidFill>
                  <a:srgbClr val="7F7F7F"/>
                </a:solidFill>
              </a:rPr>
              <a:t>建立链接，预想的数据很少，</a:t>
            </a:r>
            <a:r>
              <a:rPr lang="en-US" altLang="zh-CN" sz="5400" dirty="0">
                <a:solidFill>
                  <a:srgbClr val="7F7F7F"/>
                </a:solidFill>
              </a:rPr>
              <a:t>json</a:t>
            </a:r>
            <a:r>
              <a:rPr lang="zh-CN" altLang="en-US" sz="5400" dirty="0">
                <a:solidFill>
                  <a:srgbClr val="7F7F7F"/>
                </a:solidFill>
              </a:rPr>
              <a:t>文件较小，所以使用</a:t>
            </a:r>
            <a:r>
              <a:rPr lang="en-US" altLang="zh-CN" sz="5400" dirty="0">
                <a:solidFill>
                  <a:srgbClr val="7F7F7F"/>
                </a:solidFill>
              </a:rPr>
              <a:t>GET</a:t>
            </a:r>
            <a:r>
              <a:rPr lang="zh-CN" altLang="en-US" sz="5400" dirty="0">
                <a:solidFill>
                  <a:srgbClr val="7F7F7F"/>
                </a:solidFill>
              </a:rPr>
              <a:t>方法。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0257" y="2171699"/>
            <a:ext cx="4914900" cy="1200329"/>
          </a:xfrm>
          <a:prstGeom prst="rect">
            <a:avLst/>
          </a:prstGeom>
          <a:noFill/>
        </p:spPr>
        <p:txBody>
          <a:bodyPr wrap="square" rtlCol="0">
            <a:spAutoFit/>
          </a:bodyPr>
          <a:lstStyle/>
          <a:p>
            <a:r>
              <a:rPr lang="zh-CN" altLang="en-US" sz="7200" b="1" dirty="0">
                <a:solidFill>
                  <a:srgbClr val="000000">
                    <a:lumMod val="95000"/>
                    <a:lumOff val="5000"/>
                  </a:srgbClr>
                </a:solidFill>
              </a:rPr>
              <a:t>第二版代码：</a:t>
            </a:r>
          </a:p>
        </p:txBody>
      </p:sp>
      <p:sp>
        <p:nvSpPr>
          <p:cNvPr id="7" name="TextBox 2"/>
          <p:cNvSpPr txBox="1"/>
          <p:nvPr/>
        </p:nvSpPr>
        <p:spPr>
          <a:xfrm>
            <a:off x="1874381" y="3856856"/>
            <a:ext cx="9126613" cy="9233297"/>
          </a:xfrm>
          <a:prstGeom prst="rect">
            <a:avLst/>
          </a:prstGeom>
          <a:noFill/>
        </p:spPr>
        <p:txBody>
          <a:bodyPr wrap="square" rtlCol="0">
            <a:spAutoFit/>
          </a:bodyPr>
          <a:lstStyle/>
          <a:p>
            <a:r>
              <a:rPr lang="zh-CN" altLang="en-US" sz="5400" dirty="0">
                <a:solidFill>
                  <a:srgbClr val="7F7F7F"/>
                </a:solidFill>
              </a:rPr>
              <a:t>第二版代码则是经过充分的沟通后，大家决定直接使用字符串作为返回数据，使用</a:t>
            </a:r>
            <a:r>
              <a:rPr lang="en-US" altLang="zh-CN" sz="5400" dirty="0">
                <a:solidFill>
                  <a:srgbClr val="7F7F7F"/>
                </a:solidFill>
              </a:rPr>
              <a:t>GET</a:t>
            </a:r>
            <a:r>
              <a:rPr lang="zh-CN" altLang="en-US" sz="5400" dirty="0">
                <a:solidFill>
                  <a:srgbClr val="7F7F7F"/>
                </a:solidFill>
              </a:rPr>
              <a:t>方法。使用子线程，与服务器建立连接。接收字符串，再判断字符串的内容，即通过模型对图片进行推理得出的最大概率的标签，来判断处于图书馆的哪一区域，再在结果的页面进行展示。</a:t>
            </a:r>
            <a:endParaRPr lang="zh-CN" altLang="en-US" sz="5400" dirty="0"/>
          </a:p>
          <a:p>
            <a:endParaRPr lang="zh-CN" altLang="en-US" sz="5400" dirty="0">
              <a:solidFill>
                <a:srgbClr val="7F7F7F"/>
              </a:solidFill>
            </a:endParaRPr>
          </a:p>
        </p:txBody>
      </p:sp>
      <p:pic>
        <p:nvPicPr>
          <p:cNvPr id="3" name="图片 2"/>
          <p:cNvPicPr>
            <a:picLocks noChangeAspect="1"/>
          </p:cNvPicPr>
          <p:nvPr/>
        </p:nvPicPr>
        <p:blipFill>
          <a:blip r:embed="rId2"/>
          <a:stretch>
            <a:fillRect/>
          </a:stretch>
        </p:blipFill>
        <p:spPr>
          <a:xfrm>
            <a:off x="12188825" y="1577654"/>
            <a:ext cx="9425063" cy="5596805"/>
          </a:xfrm>
          <a:prstGeom prst="rect">
            <a:avLst/>
          </a:prstGeom>
        </p:spPr>
      </p:pic>
      <p:pic>
        <p:nvPicPr>
          <p:cNvPr id="5" name="图片 4"/>
          <p:cNvPicPr>
            <a:picLocks noChangeAspect="1"/>
          </p:cNvPicPr>
          <p:nvPr/>
        </p:nvPicPr>
        <p:blipFill>
          <a:blip r:embed="rId3"/>
          <a:stretch>
            <a:fillRect/>
          </a:stretch>
        </p:blipFill>
        <p:spPr>
          <a:xfrm>
            <a:off x="12188825" y="7746210"/>
            <a:ext cx="10314444" cy="470649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408277" y="1692089"/>
            <a:ext cx="9272337" cy="1554272"/>
          </a:xfrm>
          <a:prstGeom prst="rect">
            <a:avLst/>
          </a:prstGeom>
          <a:noFill/>
        </p:spPr>
        <p:txBody>
          <a:bodyPr wrap="square" rtlCol="0">
            <a:spAutoFit/>
          </a:bodyPr>
          <a:lstStyle/>
          <a:p>
            <a:pPr algn="ctr">
              <a:lnSpc>
                <a:spcPts val="11360"/>
              </a:lnSpc>
            </a:pPr>
            <a:r>
              <a:rPr lang="zh-CN" altLang="en-US" sz="10500" b="1" spc="200" dirty="0">
                <a:solidFill>
                  <a:schemeClr val="tx2">
                    <a:lumMod val="95000"/>
                    <a:lumOff val="5000"/>
                  </a:schemeClr>
                </a:solidFill>
                <a:latin typeface="Montserrat Semi" charset="0"/>
              </a:rPr>
              <a:t>模型训练</a:t>
            </a:r>
          </a:p>
        </p:txBody>
      </p:sp>
      <p:sp>
        <p:nvSpPr>
          <p:cNvPr id="3" name="文本框 2"/>
          <p:cNvSpPr txBox="1"/>
          <p:nvPr/>
        </p:nvSpPr>
        <p:spPr>
          <a:xfrm>
            <a:off x="6272463" y="4734341"/>
            <a:ext cx="12817642" cy="5078313"/>
          </a:xfrm>
          <a:prstGeom prst="rect">
            <a:avLst/>
          </a:prstGeom>
          <a:noFill/>
        </p:spPr>
        <p:txBody>
          <a:bodyPr wrap="square" rtlCol="0">
            <a:spAutoFit/>
          </a:bodyPr>
          <a:lstStyle/>
          <a:p>
            <a:pPr marL="571500" indent="-571500">
              <a:buFont typeface="Wingdings" panose="05000000000000000000" pitchFamily="2" charset="2"/>
              <a:buChar char="n"/>
            </a:pPr>
            <a:r>
              <a:rPr lang="zh-CN" altLang="en-US" sz="5400" dirty="0"/>
              <a:t>数据集的制作</a:t>
            </a:r>
            <a:endParaRPr lang="en-US" altLang="zh-CN" sz="5400" dirty="0"/>
          </a:p>
          <a:p>
            <a:pPr marL="571500" indent="-571500">
              <a:buFont typeface="Wingdings" panose="05000000000000000000" pitchFamily="2" charset="2"/>
              <a:buChar char="n"/>
            </a:pPr>
            <a:r>
              <a:rPr lang="zh-CN" altLang="en-US" sz="5400" dirty="0"/>
              <a:t>搭建环境</a:t>
            </a:r>
            <a:endParaRPr lang="en-US" altLang="zh-CN" sz="5400" dirty="0"/>
          </a:p>
          <a:p>
            <a:pPr marL="571500" indent="-571500">
              <a:buFont typeface="Wingdings" panose="05000000000000000000" pitchFamily="2" charset="2"/>
              <a:buChar char="n"/>
            </a:pPr>
            <a:r>
              <a:rPr lang="zh-CN" altLang="en-US" sz="5400" dirty="0"/>
              <a:t>训练模型</a:t>
            </a:r>
            <a:endParaRPr lang="en-US" altLang="zh-CN" sz="5400" dirty="0"/>
          </a:p>
          <a:p>
            <a:pPr marL="571500" indent="-571500">
              <a:buFont typeface="Wingdings" panose="05000000000000000000" pitchFamily="2" charset="2"/>
              <a:buChar char="n"/>
            </a:pPr>
            <a:r>
              <a:rPr lang="zh-CN" altLang="en-US" sz="5400" dirty="0"/>
              <a:t>固化模型并导出</a:t>
            </a:r>
            <a:endParaRPr lang="en-US" altLang="zh-CN" sz="5400" dirty="0"/>
          </a:p>
          <a:p>
            <a:pPr marL="571500" indent="-571500">
              <a:buFont typeface="Wingdings" panose="05000000000000000000" pitchFamily="2" charset="2"/>
              <a:buChar char="n"/>
            </a:pPr>
            <a:r>
              <a:rPr lang="zh-CN" altLang="en-US" sz="5400" dirty="0"/>
              <a:t>进行大批量测试</a:t>
            </a:r>
            <a:endParaRPr lang="en-US" altLang="zh-CN" sz="5400" dirty="0"/>
          </a:p>
          <a:p>
            <a:pPr marL="571500" indent="-571500">
              <a:buFont typeface="Wingdings" panose="05000000000000000000" pitchFamily="2" charset="2"/>
              <a:buChar char="n"/>
            </a:pPr>
            <a:r>
              <a:rPr lang="zh-CN" altLang="en-US" sz="5400" dirty="0"/>
              <a:t>结果分析</a:t>
            </a:r>
            <a:endParaRPr lang="en-US" altLang="zh-CN" sz="5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环境搭建：</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3994160"/>
            <a:ext cx="8195733" cy="5909310"/>
          </a:xfrm>
          <a:prstGeom prst="rect">
            <a:avLst/>
          </a:prstGeom>
          <a:noFill/>
        </p:spPr>
        <p:txBody>
          <a:bodyPr wrap="square" rtlCol="0">
            <a:spAutoFit/>
          </a:bodyPr>
          <a:lstStyle/>
          <a:p>
            <a:r>
              <a:rPr lang="zh-CN" altLang="en-US" sz="5400" dirty="0"/>
              <a:t>项目使用谷歌的开源框架</a:t>
            </a:r>
            <a:r>
              <a:rPr lang="en-US" altLang="zh-CN" sz="5400" dirty="0"/>
              <a:t>Object Detection API.</a:t>
            </a:r>
          </a:p>
          <a:p>
            <a:endParaRPr lang="en-US" altLang="zh-CN" sz="5400" dirty="0"/>
          </a:p>
          <a:p>
            <a:r>
              <a:rPr lang="zh-CN" altLang="en-US" sz="5400" dirty="0"/>
              <a:t>使用其内置的</a:t>
            </a:r>
            <a:r>
              <a:rPr lang="en-US" altLang="zh-CN" sz="5400" dirty="0" err="1"/>
              <a:t>ssd-MobileNets</a:t>
            </a:r>
            <a:r>
              <a:rPr lang="zh-CN" altLang="en-US" sz="5400" dirty="0"/>
              <a:t>作为初始模型，在其基础上进行自制数据集的重训练。</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3987" y="3994160"/>
            <a:ext cx="11566940" cy="572768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5396003" y="9689204"/>
            <a:ext cx="3879444" cy="8053592"/>
            <a:chOff x="11310678" y="5484773"/>
            <a:chExt cx="2665090" cy="5532633"/>
          </a:xfrm>
        </p:grpSpPr>
        <p:sp>
          <p:nvSpPr>
            <p:cNvPr id="14" name="Freeform 59"/>
            <p:cNvSpPr/>
            <p:nvPr/>
          </p:nvSpPr>
          <p:spPr bwMode="auto">
            <a:xfrm>
              <a:off x="11310678" y="5484773"/>
              <a:ext cx="2665090" cy="5532633"/>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15" name="Freeform 60"/>
            <p:cNvSpPr/>
            <p:nvPr/>
          </p:nvSpPr>
          <p:spPr bwMode="auto">
            <a:xfrm>
              <a:off x="11343102" y="5517205"/>
              <a:ext cx="2600245" cy="5467772"/>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16" name="Oval 61"/>
            <p:cNvSpPr>
              <a:spLocks noChangeArrowheads="1"/>
            </p:cNvSpPr>
            <p:nvPr/>
          </p:nvSpPr>
          <p:spPr bwMode="auto">
            <a:xfrm>
              <a:off x="12607558" y="5750705"/>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17" name="Oval 62"/>
            <p:cNvSpPr>
              <a:spLocks noChangeArrowheads="1"/>
            </p:cNvSpPr>
            <p:nvPr/>
          </p:nvSpPr>
          <p:spPr bwMode="auto">
            <a:xfrm>
              <a:off x="12633495" y="5776649"/>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18" name="Oval 63"/>
            <p:cNvSpPr>
              <a:spLocks noChangeArrowheads="1"/>
            </p:cNvSpPr>
            <p:nvPr/>
          </p:nvSpPr>
          <p:spPr bwMode="auto">
            <a:xfrm>
              <a:off x="12607558" y="5744216"/>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19" name="Oval 64"/>
            <p:cNvSpPr>
              <a:spLocks noChangeArrowheads="1"/>
            </p:cNvSpPr>
            <p:nvPr/>
          </p:nvSpPr>
          <p:spPr bwMode="auto">
            <a:xfrm>
              <a:off x="12633495" y="5770161"/>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0" name="Oval 65"/>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1" name="Oval 66"/>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2" name="Oval 67"/>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3" name="Oval 68"/>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4" name="Freeform 69"/>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5" name="Freeform 70"/>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6" name="Oval 71"/>
            <p:cNvSpPr>
              <a:spLocks noChangeArrowheads="1"/>
            </p:cNvSpPr>
            <p:nvPr/>
          </p:nvSpPr>
          <p:spPr bwMode="auto">
            <a:xfrm>
              <a:off x="12432481" y="10433658"/>
              <a:ext cx="421488" cy="42159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7" name="Freeform 72"/>
            <p:cNvSpPr/>
            <p:nvPr/>
          </p:nvSpPr>
          <p:spPr bwMode="auto">
            <a:xfrm>
              <a:off x="12536231" y="10537435"/>
              <a:ext cx="213987" cy="2140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28" name="Rectangle 73"/>
            <p:cNvSpPr>
              <a:spLocks noChangeArrowheads="1"/>
            </p:cNvSpPr>
            <p:nvPr/>
          </p:nvSpPr>
          <p:spPr bwMode="auto">
            <a:xfrm>
              <a:off x="11505210" y="6302020"/>
              <a:ext cx="2282509" cy="400191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Roboto Light"/>
              </a:endParaRPr>
            </a:p>
          </p:txBody>
        </p:sp>
        <p:sp>
          <p:nvSpPr>
            <p:cNvPr id="29" name="Freeform 75"/>
            <p:cNvSpPr/>
            <p:nvPr/>
          </p:nvSpPr>
          <p:spPr bwMode="auto">
            <a:xfrm>
              <a:off x="12445450" y="5938799"/>
              <a:ext cx="473364" cy="110266"/>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30" name="Freeform 76"/>
            <p:cNvSpPr/>
            <p:nvPr/>
          </p:nvSpPr>
          <p:spPr bwMode="auto">
            <a:xfrm>
              <a:off x="12471388" y="5971232"/>
              <a:ext cx="421488" cy="4540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31" name="Oval 77"/>
            <p:cNvSpPr>
              <a:spLocks noChangeArrowheads="1"/>
            </p:cNvSpPr>
            <p:nvPr/>
          </p:nvSpPr>
          <p:spPr bwMode="auto">
            <a:xfrm>
              <a:off x="12289824" y="5958259"/>
              <a:ext cx="71331" cy="7134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grpSp>
      <p:grpSp>
        <p:nvGrpSpPr>
          <p:cNvPr id="32" name="Group 31"/>
          <p:cNvGrpSpPr/>
          <p:nvPr/>
        </p:nvGrpSpPr>
        <p:grpSpPr>
          <a:xfrm>
            <a:off x="10058400" y="7111691"/>
            <a:ext cx="4337050" cy="9003564"/>
            <a:chOff x="11310678" y="5484773"/>
            <a:chExt cx="2665090" cy="5532633"/>
          </a:xfrm>
        </p:grpSpPr>
        <p:sp>
          <p:nvSpPr>
            <p:cNvPr id="33" name="Freeform 59"/>
            <p:cNvSpPr/>
            <p:nvPr/>
          </p:nvSpPr>
          <p:spPr bwMode="auto">
            <a:xfrm>
              <a:off x="11310678" y="5484773"/>
              <a:ext cx="2665090" cy="5532633"/>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34" name="Freeform 60"/>
            <p:cNvSpPr/>
            <p:nvPr/>
          </p:nvSpPr>
          <p:spPr bwMode="auto">
            <a:xfrm>
              <a:off x="11343102" y="5517205"/>
              <a:ext cx="2600245" cy="5467772"/>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36" name="Oval 61"/>
            <p:cNvSpPr>
              <a:spLocks noChangeArrowheads="1"/>
            </p:cNvSpPr>
            <p:nvPr/>
          </p:nvSpPr>
          <p:spPr bwMode="auto">
            <a:xfrm>
              <a:off x="12607558" y="5750705"/>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39" name="Oval 62"/>
            <p:cNvSpPr>
              <a:spLocks noChangeArrowheads="1"/>
            </p:cNvSpPr>
            <p:nvPr/>
          </p:nvSpPr>
          <p:spPr bwMode="auto">
            <a:xfrm>
              <a:off x="12633495" y="5776649"/>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0" name="Oval 63"/>
            <p:cNvSpPr>
              <a:spLocks noChangeArrowheads="1"/>
            </p:cNvSpPr>
            <p:nvPr/>
          </p:nvSpPr>
          <p:spPr bwMode="auto">
            <a:xfrm>
              <a:off x="12607558" y="5744216"/>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1" name="Oval 64"/>
            <p:cNvSpPr>
              <a:spLocks noChangeArrowheads="1"/>
            </p:cNvSpPr>
            <p:nvPr/>
          </p:nvSpPr>
          <p:spPr bwMode="auto">
            <a:xfrm>
              <a:off x="12633495" y="5770161"/>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2" name="Oval 65"/>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3" name="Oval 66"/>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4" name="Oval 67"/>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5" name="Oval 68"/>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6" name="Freeform 69"/>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7" name="Freeform 70"/>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8" name="Oval 71"/>
            <p:cNvSpPr>
              <a:spLocks noChangeArrowheads="1"/>
            </p:cNvSpPr>
            <p:nvPr/>
          </p:nvSpPr>
          <p:spPr bwMode="auto">
            <a:xfrm>
              <a:off x="12432481" y="10433658"/>
              <a:ext cx="421488" cy="42159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49" name="Freeform 72"/>
            <p:cNvSpPr/>
            <p:nvPr/>
          </p:nvSpPr>
          <p:spPr bwMode="auto">
            <a:xfrm>
              <a:off x="12536231" y="10537435"/>
              <a:ext cx="213987" cy="2140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0" name="Rectangle 73"/>
            <p:cNvSpPr>
              <a:spLocks noChangeArrowheads="1"/>
            </p:cNvSpPr>
            <p:nvPr/>
          </p:nvSpPr>
          <p:spPr bwMode="auto">
            <a:xfrm>
              <a:off x="11505210" y="6302020"/>
              <a:ext cx="2282509" cy="400191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Roboto Light"/>
              </a:endParaRPr>
            </a:p>
          </p:txBody>
        </p:sp>
        <p:sp>
          <p:nvSpPr>
            <p:cNvPr id="51" name="Freeform 75"/>
            <p:cNvSpPr/>
            <p:nvPr/>
          </p:nvSpPr>
          <p:spPr bwMode="auto">
            <a:xfrm>
              <a:off x="12445450" y="5938799"/>
              <a:ext cx="473364" cy="110266"/>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2" name="Freeform 76"/>
            <p:cNvSpPr/>
            <p:nvPr/>
          </p:nvSpPr>
          <p:spPr bwMode="auto">
            <a:xfrm>
              <a:off x="12471388" y="5971232"/>
              <a:ext cx="421488" cy="4540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3" name="Oval 77"/>
            <p:cNvSpPr>
              <a:spLocks noChangeArrowheads="1"/>
            </p:cNvSpPr>
            <p:nvPr/>
          </p:nvSpPr>
          <p:spPr bwMode="auto">
            <a:xfrm>
              <a:off x="12289824" y="5958259"/>
              <a:ext cx="71331" cy="7134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grpSp>
      <p:grpSp>
        <p:nvGrpSpPr>
          <p:cNvPr id="54" name="Group 53"/>
          <p:cNvGrpSpPr/>
          <p:nvPr/>
        </p:nvGrpSpPr>
        <p:grpSpPr>
          <a:xfrm>
            <a:off x="5178403" y="9689204"/>
            <a:ext cx="3879444" cy="8053592"/>
            <a:chOff x="11310678" y="5484773"/>
            <a:chExt cx="2665090" cy="5532633"/>
          </a:xfrm>
        </p:grpSpPr>
        <p:sp>
          <p:nvSpPr>
            <p:cNvPr id="55" name="Freeform 59"/>
            <p:cNvSpPr/>
            <p:nvPr/>
          </p:nvSpPr>
          <p:spPr bwMode="auto">
            <a:xfrm>
              <a:off x="11310678" y="5484773"/>
              <a:ext cx="2665090" cy="5532633"/>
            </a:xfrm>
            <a:custGeom>
              <a:avLst/>
              <a:gdLst>
                <a:gd name="T0" fmla="*/ 411 w 411"/>
                <a:gd name="T1" fmla="*/ 811 h 853"/>
                <a:gd name="T2" fmla="*/ 370 w 411"/>
                <a:gd name="T3" fmla="*/ 853 h 853"/>
                <a:gd name="T4" fmla="*/ 42 w 411"/>
                <a:gd name="T5" fmla="*/ 853 h 853"/>
                <a:gd name="T6" fmla="*/ 0 w 411"/>
                <a:gd name="T7" fmla="*/ 811 h 853"/>
                <a:gd name="T8" fmla="*/ 0 w 411"/>
                <a:gd name="T9" fmla="*/ 42 h 853"/>
                <a:gd name="T10" fmla="*/ 42 w 411"/>
                <a:gd name="T11" fmla="*/ 0 h 853"/>
                <a:gd name="T12" fmla="*/ 370 w 411"/>
                <a:gd name="T13" fmla="*/ 0 h 853"/>
                <a:gd name="T14" fmla="*/ 411 w 411"/>
                <a:gd name="T15" fmla="*/ 42 h 853"/>
                <a:gd name="T16" fmla="*/ 411 w 411"/>
                <a:gd name="T17" fmla="*/ 811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1" h="853">
                  <a:moveTo>
                    <a:pt x="411" y="811"/>
                  </a:moveTo>
                  <a:cubicBezTo>
                    <a:pt x="411" y="834"/>
                    <a:pt x="392" y="853"/>
                    <a:pt x="370" y="853"/>
                  </a:cubicBezTo>
                  <a:cubicBezTo>
                    <a:pt x="42" y="853"/>
                    <a:pt x="42" y="853"/>
                    <a:pt x="42" y="853"/>
                  </a:cubicBezTo>
                  <a:cubicBezTo>
                    <a:pt x="19" y="853"/>
                    <a:pt x="0" y="834"/>
                    <a:pt x="0" y="811"/>
                  </a:cubicBezTo>
                  <a:cubicBezTo>
                    <a:pt x="0" y="42"/>
                    <a:pt x="0" y="42"/>
                    <a:pt x="0" y="42"/>
                  </a:cubicBezTo>
                  <a:cubicBezTo>
                    <a:pt x="0" y="19"/>
                    <a:pt x="19" y="0"/>
                    <a:pt x="42" y="0"/>
                  </a:cubicBezTo>
                  <a:cubicBezTo>
                    <a:pt x="370" y="0"/>
                    <a:pt x="370" y="0"/>
                    <a:pt x="370" y="0"/>
                  </a:cubicBezTo>
                  <a:cubicBezTo>
                    <a:pt x="392" y="0"/>
                    <a:pt x="411" y="19"/>
                    <a:pt x="411" y="42"/>
                  </a:cubicBezTo>
                  <a:lnTo>
                    <a:pt x="411" y="811"/>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6" name="Freeform 60"/>
            <p:cNvSpPr/>
            <p:nvPr/>
          </p:nvSpPr>
          <p:spPr bwMode="auto">
            <a:xfrm>
              <a:off x="11343102" y="5517205"/>
              <a:ext cx="2600245" cy="5467772"/>
            </a:xfrm>
            <a:custGeom>
              <a:avLst/>
              <a:gdLst>
                <a:gd name="T0" fmla="*/ 37 w 401"/>
                <a:gd name="T1" fmla="*/ 843 h 843"/>
                <a:gd name="T2" fmla="*/ 0 w 401"/>
                <a:gd name="T3" fmla="*/ 806 h 843"/>
                <a:gd name="T4" fmla="*/ 0 w 401"/>
                <a:gd name="T5" fmla="*/ 37 h 843"/>
                <a:gd name="T6" fmla="*/ 37 w 401"/>
                <a:gd name="T7" fmla="*/ 0 h 843"/>
                <a:gd name="T8" fmla="*/ 365 w 401"/>
                <a:gd name="T9" fmla="*/ 0 h 843"/>
                <a:gd name="T10" fmla="*/ 401 w 401"/>
                <a:gd name="T11" fmla="*/ 37 h 843"/>
                <a:gd name="T12" fmla="*/ 401 w 401"/>
                <a:gd name="T13" fmla="*/ 806 h 843"/>
                <a:gd name="T14" fmla="*/ 365 w 401"/>
                <a:gd name="T15" fmla="*/ 843 h 843"/>
                <a:gd name="T16" fmla="*/ 37 w 401"/>
                <a:gd name="T17" fmla="*/ 843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843">
                  <a:moveTo>
                    <a:pt x="37" y="843"/>
                  </a:moveTo>
                  <a:cubicBezTo>
                    <a:pt x="16" y="843"/>
                    <a:pt x="0" y="827"/>
                    <a:pt x="0" y="806"/>
                  </a:cubicBezTo>
                  <a:cubicBezTo>
                    <a:pt x="0" y="37"/>
                    <a:pt x="0" y="37"/>
                    <a:pt x="0" y="37"/>
                  </a:cubicBezTo>
                  <a:cubicBezTo>
                    <a:pt x="0" y="16"/>
                    <a:pt x="16" y="0"/>
                    <a:pt x="37" y="0"/>
                  </a:cubicBezTo>
                  <a:cubicBezTo>
                    <a:pt x="365" y="0"/>
                    <a:pt x="365" y="0"/>
                    <a:pt x="365" y="0"/>
                  </a:cubicBezTo>
                  <a:cubicBezTo>
                    <a:pt x="385" y="0"/>
                    <a:pt x="401" y="16"/>
                    <a:pt x="401" y="37"/>
                  </a:cubicBezTo>
                  <a:cubicBezTo>
                    <a:pt x="401" y="806"/>
                    <a:pt x="401" y="806"/>
                    <a:pt x="401" y="806"/>
                  </a:cubicBezTo>
                  <a:cubicBezTo>
                    <a:pt x="401" y="827"/>
                    <a:pt x="385" y="843"/>
                    <a:pt x="365" y="843"/>
                  </a:cubicBezTo>
                  <a:lnTo>
                    <a:pt x="37" y="84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7" name="Oval 61"/>
            <p:cNvSpPr>
              <a:spLocks noChangeArrowheads="1"/>
            </p:cNvSpPr>
            <p:nvPr/>
          </p:nvSpPr>
          <p:spPr bwMode="auto">
            <a:xfrm>
              <a:off x="12607558" y="5750705"/>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8" name="Oval 62"/>
            <p:cNvSpPr>
              <a:spLocks noChangeArrowheads="1"/>
            </p:cNvSpPr>
            <p:nvPr/>
          </p:nvSpPr>
          <p:spPr bwMode="auto">
            <a:xfrm>
              <a:off x="12633495" y="5776649"/>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59" name="Oval 63"/>
            <p:cNvSpPr>
              <a:spLocks noChangeArrowheads="1"/>
            </p:cNvSpPr>
            <p:nvPr/>
          </p:nvSpPr>
          <p:spPr bwMode="auto">
            <a:xfrm>
              <a:off x="12607558" y="5744216"/>
              <a:ext cx="77812" cy="7783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0" name="Oval 64"/>
            <p:cNvSpPr>
              <a:spLocks noChangeArrowheads="1"/>
            </p:cNvSpPr>
            <p:nvPr/>
          </p:nvSpPr>
          <p:spPr bwMode="auto">
            <a:xfrm>
              <a:off x="12633495" y="5770161"/>
              <a:ext cx="19455" cy="19460"/>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1" name="Oval 65"/>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2" name="Oval 66"/>
            <p:cNvSpPr>
              <a:spLocks noChangeArrowheads="1"/>
            </p:cNvSpPr>
            <p:nvPr/>
          </p:nvSpPr>
          <p:spPr bwMode="auto">
            <a:xfrm>
              <a:off x="12620526" y="5757189"/>
              <a:ext cx="51875" cy="5188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3" name="Oval 67"/>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4" name="Oval 68"/>
            <p:cNvSpPr>
              <a:spLocks noChangeArrowheads="1"/>
            </p:cNvSpPr>
            <p:nvPr/>
          </p:nvSpPr>
          <p:spPr bwMode="auto">
            <a:xfrm>
              <a:off x="12633495" y="5770161"/>
              <a:ext cx="25937" cy="2594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5" name="Freeform 69"/>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6" name="Freeform 70"/>
            <p:cNvSpPr/>
            <p:nvPr/>
          </p:nvSpPr>
          <p:spPr bwMode="auto">
            <a:xfrm>
              <a:off x="12639982" y="5776649"/>
              <a:ext cx="6486" cy="6488"/>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7" name="Oval 71"/>
            <p:cNvSpPr>
              <a:spLocks noChangeArrowheads="1"/>
            </p:cNvSpPr>
            <p:nvPr/>
          </p:nvSpPr>
          <p:spPr bwMode="auto">
            <a:xfrm>
              <a:off x="12432481" y="10433658"/>
              <a:ext cx="421488" cy="42159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8" name="Freeform 72"/>
            <p:cNvSpPr/>
            <p:nvPr/>
          </p:nvSpPr>
          <p:spPr bwMode="auto">
            <a:xfrm>
              <a:off x="12536231" y="10537435"/>
              <a:ext cx="213987" cy="2140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69" name="Rectangle 73"/>
            <p:cNvSpPr>
              <a:spLocks noChangeArrowheads="1"/>
            </p:cNvSpPr>
            <p:nvPr/>
          </p:nvSpPr>
          <p:spPr bwMode="auto">
            <a:xfrm>
              <a:off x="11505210" y="6302020"/>
              <a:ext cx="2282509" cy="400191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latin typeface="Roboto Light"/>
              </a:endParaRPr>
            </a:p>
          </p:txBody>
        </p:sp>
        <p:sp>
          <p:nvSpPr>
            <p:cNvPr id="70" name="Freeform 75"/>
            <p:cNvSpPr/>
            <p:nvPr/>
          </p:nvSpPr>
          <p:spPr bwMode="auto">
            <a:xfrm>
              <a:off x="12445450" y="5938799"/>
              <a:ext cx="473364" cy="110266"/>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71" name="Freeform 76"/>
            <p:cNvSpPr/>
            <p:nvPr/>
          </p:nvSpPr>
          <p:spPr bwMode="auto">
            <a:xfrm>
              <a:off x="12471388" y="5971232"/>
              <a:ext cx="421488" cy="4540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sp>
          <p:nvSpPr>
            <p:cNvPr id="72" name="Oval 77"/>
            <p:cNvSpPr>
              <a:spLocks noChangeArrowheads="1"/>
            </p:cNvSpPr>
            <p:nvPr/>
          </p:nvSpPr>
          <p:spPr bwMode="auto">
            <a:xfrm>
              <a:off x="12289824" y="5958259"/>
              <a:ext cx="71331" cy="71349"/>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Roboto Light"/>
              </a:endParaRPr>
            </a:p>
          </p:txBody>
        </p:sp>
      </p:grpSp>
      <p:sp>
        <p:nvSpPr>
          <p:cNvPr id="73" name="TextBox 72"/>
          <p:cNvSpPr txBox="1"/>
          <p:nvPr/>
        </p:nvSpPr>
        <p:spPr>
          <a:xfrm>
            <a:off x="3039702" y="3157733"/>
            <a:ext cx="18722684" cy="2862322"/>
          </a:xfrm>
          <a:prstGeom prst="rect">
            <a:avLst/>
          </a:prstGeom>
          <a:noFill/>
        </p:spPr>
        <p:txBody>
          <a:bodyPr wrap="square" rtlCol="0" anchor="ctr" anchorCtr="0">
            <a:spAutoFit/>
          </a:bodyPr>
          <a:lstStyle/>
          <a:p>
            <a:r>
              <a:rPr lang="en-US" altLang="zh-CN" sz="5400" dirty="0"/>
              <a:t>       </a:t>
            </a:r>
            <a:r>
              <a:rPr lang="zh-CN" altLang="en-US" sz="6000" dirty="0">
                <a:solidFill>
                  <a:schemeClr val="tx2"/>
                </a:solidFill>
              </a:rPr>
              <a:t>通过对图书馆一楼各区域标志物进行图像识别训练，以期达到识别各区域的目的。其结果使用简单的安卓端</a:t>
            </a:r>
            <a:r>
              <a:rPr lang="en-US" altLang="zh-CN" sz="6000" dirty="0">
                <a:solidFill>
                  <a:schemeClr val="tx2"/>
                </a:solidFill>
              </a:rPr>
              <a:t>APP</a:t>
            </a:r>
            <a:r>
              <a:rPr lang="zh-CN" altLang="en-US" sz="6000" dirty="0">
                <a:solidFill>
                  <a:schemeClr val="tx2"/>
                </a:solidFill>
              </a:rPr>
              <a:t>展示 。</a:t>
            </a:r>
            <a:endParaRPr lang="zh-CN" altLang="en-US" sz="5400" dirty="0">
              <a:solidFill>
                <a:schemeClr val="tx2"/>
              </a:solidFill>
            </a:endParaRPr>
          </a:p>
        </p:txBody>
      </p:sp>
      <p:pic>
        <p:nvPicPr>
          <p:cNvPr id="5" name="Picture Placeholder 4"/>
          <p:cNvPicPr>
            <a:picLocks noGrp="1" noChangeAspect="1"/>
          </p:cNvPicPr>
          <p:nvPr>
            <p:ph type="pic" sz="quarter" idx="58"/>
          </p:nvPr>
        </p:nvPicPr>
        <p:blipFill>
          <a:blip r:embed="rId3" cstate="email"/>
          <a:srcRect l="28622" r="28622"/>
          <a:stretch>
            <a:fillRect/>
          </a:stretch>
        </p:blipFill>
        <p:spPr/>
      </p:pic>
      <p:pic>
        <p:nvPicPr>
          <p:cNvPr id="9" name="Picture Placeholder 8"/>
          <p:cNvPicPr>
            <a:picLocks noGrp="1" noChangeAspect="1"/>
          </p:cNvPicPr>
          <p:nvPr>
            <p:ph type="pic" sz="quarter" idx="59"/>
          </p:nvPr>
        </p:nvPicPr>
        <p:blipFill>
          <a:blip r:embed="rId4" cstate="email"/>
          <a:srcRect l="7109" r="7109"/>
          <a:stretch>
            <a:fillRect/>
          </a:stretch>
        </p:blipFill>
        <p:spPr/>
      </p:pic>
      <p:pic>
        <p:nvPicPr>
          <p:cNvPr id="10" name="Picture Placeholder 9"/>
          <p:cNvPicPr>
            <a:picLocks noGrp="1" noChangeAspect="1"/>
          </p:cNvPicPr>
          <p:nvPr>
            <p:ph type="pic" sz="quarter" idx="57"/>
          </p:nvPr>
        </p:nvPicPr>
        <p:blipFill>
          <a:blip r:embed="rId5" cstate="email"/>
          <a:srcRect l="21441" r="21441"/>
          <a:stretch>
            <a:fillRect/>
          </a:stretch>
        </p:blip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环境搭建：</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3994160"/>
            <a:ext cx="8195733" cy="5909310"/>
          </a:xfrm>
          <a:prstGeom prst="rect">
            <a:avLst/>
          </a:prstGeom>
          <a:noFill/>
        </p:spPr>
        <p:txBody>
          <a:bodyPr wrap="square" rtlCol="0">
            <a:spAutoFit/>
          </a:bodyPr>
          <a:lstStyle/>
          <a:p>
            <a:r>
              <a:rPr lang="en-US" altLang="zh-CN" sz="5400" dirty="0"/>
              <a:t>TensorFlow</a:t>
            </a:r>
            <a:r>
              <a:rPr lang="zh-CN" altLang="en-US" sz="5400" dirty="0"/>
              <a:t>的安装及配置</a:t>
            </a:r>
            <a:endParaRPr lang="en-US" altLang="zh-CN" sz="5400" dirty="0"/>
          </a:p>
          <a:p>
            <a:endParaRPr lang="en-US" altLang="zh-CN" sz="5400" dirty="0"/>
          </a:p>
          <a:p>
            <a:r>
              <a:rPr lang="en-US" altLang="zh-CN" sz="5400" dirty="0" err="1"/>
              <a:t>Protobuf</a:t>
            </a:r>
            <a:r>
              <a:rPr lang="zh-CN" altLang="en-US" sz="5400" dirty="0"/>
              <a:t>库的编译（用于配置模型和训练参数）</a:t>
            </a:r>
            <a:endParaRPr lang="en-US" altLang="zh-CN" sz="5400" dirty="0"/>
          </a:p>
          <a:p>
            <a:endParaRPr lang="en-US" altLang="zh-CN" sz="5400" dirty="0"/>
          </a:p>
          <a:p>
            <a:r>
              <a:rPr lang="en-US" altLang="zh-CN" dirty="0"/>
              <a:t>protoc.exe </a:t>
            </a:r>
            <a:r>
              <a:rPr lang="en-US" altLang="zh-CN" dirty="0" err="1"/>
              <a:t>object_detection</a:t>
            </a:r>
            <a:r>
              <a:rPr lang="en-US" altLang="zh-CN" dirty="0"/>
              <a:t>/protos/*.proto --</a:t>
            </a:r>
            <a:r>
              <a:rPr lang="en-US" altLang="zh-CN" dirty="0" err="1"/>
              <a:t>python_out</a:t>
            </a:r>
            <a:r>
              <a:rPr lang="en-US" altLang="zh-CN" dirty="0"/>
              <a:t>=.</a:t>
            </a:r>
            <a:endParaRPr lang="en-US" altLang="zh-CN" sz="5400"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8536" t="29095" r="36649" b="16255"/>
          <a:stretch>
            <a:fillRect/>
          </a:stretch>
        </p:blipFill>
        <p:spPr>
          <a:xfrm>
            <a:off x="11548534" y="2868877"/>
            <a:ext cx="10255249" cy="7034593"/>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训练模型：</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5149839"/>
            <a:ext cx="6502400" cy="3416320"/>
          </a:xfrm>
          <a:prstGeom prst="rect">
            <a:avLst/>
          </a:prstGeom>
          <a:noFill/>
        </p:spPr>
        <p:txBody>
          <a:bodyPr wrap="square" rtlCol="0">
            <a:spAutoFit/>
          </a:bodyPr>
          <a:lstStyle/>
          <a:p>
            <a:r>
              <a:rPr lang="zh-CN" altLang="en-US" sz="5400" dirty="0"/>
              <a:t>修改</a:t>
            </a:r>
            <a:r>
              <a:rPr lang="en-US" altLang="zh-CN" sz="5400" dirty="0"/>
              <a:t>Config</a:t>
            </a:r>
            <a:r>
              <a:rPr lang="zh-CN" altLang="en-US" sz="5400" dirty="0"/>
              <a:t>文件；</a:t>
            </a:r>
            <a:endParaRPr lang="en-US" altLang="zh-CN" sz="5400" dirty="0"/>
          </a:p>
          <a:p>
            <a:endParaRPr lang="en-US" altLang="zh-CN" sz="5400" dirty="0"/>
          </a:p>
          <a:p>
            <a:r>
              <a:rPr lang="zh-CN" altLang="en-US" sz="5400" dirty="0"/>
              <a:t>将数据上传</a:t>
            </a:r>
            <a:r>
              <a:rPr lang="en-US" altLang="zh-CN" sz="5400" dirty="0"/>
              <a:t>Intel</a:t>
            </a:r>
            <a:r>
              <a:rPr lang="zh-CN" altLang="en-US" sz="5400" dirty="0"/>
              <a:t>云计算平台进行训练。</a:t>
            </a:r>
            <a:endParaRPr lang="en-US" altLang="zh-CN" sz="5400" dirty="0"/>
          </a:p>
        </p:txBody>
      </p:sp>
      <p:pic>
        <p:nvPicPr>
          <p:cNvPr id="10" name="图片 9"/>
          <p:cNvPicPr>
            <a:picLocks noChangeAspect="1"/>
          </p:cNvPicPr>
          <p:nvPr/>
        </p:nvPicPr>
        <p:blipFill rotWithShape="1">
          <a:blip r:embed="rId3" cstate="email">
            <a:extLst>
              <a:ext uri="{28A0092B-C50C-407E-A947-70E740481C1C}">
                <a14:useLocalDpi xmlns:a14="http://schemas.microsoft.com/office/drawing/2010/main" val="0"/>
              </a:ext>
            </a:extLst>
          </a:blip>
          <a:srcRect l="4647" t="10330" r="7575" b="2427"/>
          <a:stretch>
            <a:fillRect/>
          </a:stretch>
        </p:blipFill>
        <p:spPr>
          <a:xfrm>
            <a:off x="9922934" y="3115733"/>
            <a:ext cx="13387430" cy="748453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训练模型：</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4421285"/>
            <a:ext cx="8534400" cy="5909310"/>
          </a:xfrm>
          <a:prstGeom prst="rect">
            <a:avLst/>
          </a:prstGeom>
          <a:noFill/>
        </p:spPr>
        <p:txBody>
          <a:bodyPr wrap="square" rtlCol="0">
            <a:spAutoFit/>
          </a:bodyPr>
          <a:lstStyle/>
          <a:p>
            <a:r>
              <a:rPr lang="zh-CN" altLang="en-US" sz="5400" dirty="0"/>
              <a:t>训练参数设置将对模型准确程度产生相当影响。</a:t>
            </a:r>
            <a:endParaRPr lang="en-US" altLang="zh-CN" sz="5400" dirty="0"/>
          </a:p>
          <a:p>
            <a:endParaRPr lang="en-US" altLang="zh-CN" sz="5400" dirty="0"/>
          </a:p>
          <a:p>
            <a:r>
              <a:rPr lang="en-US" altLang="zh-CN" sz="5400" dirty="0"/>
              <a:t>Learning rate(</a:t>
            </a:r>
            <a:r>
              <a:rPr lang="zh-CN" altLang="en-US" sz="5400" dirty="0"/>
              <a:t>学习率</a:t>
            </a:r>
            <a:r>
              <a:rPr lang="en-US" altLang="zh-CN" sz="5400" dirty="0"/>
              <a:t>)</a:t>
            </a:r>
            <a:r>
              <a:rPr lang="zh-CN" altLang="en-US" sz="5400" dirty="0"/>
              <a:t>：用于调整神经网络输入权重，过大导致无法收敛或效果不好，过小导致收敛过慢。</a:t>
            </a:r>
            <a:endParaRPr lang="en-US" altLang="zh-CN" sz="5400" dirty="0"/>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610" t="32716" r="56464" b="22177"/>
          <a:stretch>
            <a:fillRect/>
          </a:stretch>
        </p:blipFill>
        <p:spPr>
          <a:xfrm>
            <a:off x="12188825" y="2835279"/>
            <a:ext cx="12089894" cy="7495316"/>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固化模型并导出：</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6" y="3978912"/>
            <a:ext cx="18711333" cy="5909310"/>
          </a:xfrm>
          <a:prstGeom prst="rect">
            <a:avLst/>
          </a:prstGeom>
          <a:noFill/>
        </p:spPr>
        <p:txBody>
          <a:bodyPr wrap="square" rtlCol="0">
            <a:spAutoFit/>
          </a:bodyPr>
          <a:lstStyle/>
          <a:p>
            <a:r>
              <a:rPr lang="zh-CN" altLang="en-US" sz="5400" dirty="0"/>
              <a:t>使用 </a:t>
            </a:r>
            <a:r>
              <a:rPr lang="en-US" altLang="zh-CN" sz="5400" dirty="0" err="1"/>
              <a:t>tf.train.saver</a:t>
            </a:r>
            <a:r>
              <a:rPr lang="en-US" altLang="zh-CN" sz="5400" dirty="0"/>
              <a:t>()</a:t>
            </a:r>
            <a:r>
              <a:rPr lang="zh-CN" altLang="en-US" sz="5400" dirty="0"/>
              <a:t>保存模型时，会把计算图的结构和图上参数取值分成不同的文件存储。</a:t>
            </a:r>
            <a:endParaRPr lang="en-US" altLang="zh-CN" sz="5400" dirty="0"/>
          </a:p>
          <a:p>
            <a:endParaRPr lang="en-US" altLang="zh-CN" sz="5400" dirty="0"/>
          </a:p>
          <a:p>
            <a:r>
              <a:rPr lang="zh-CN" altLang="en-US" sz="5400" dirty="0"/>
              <a:t>由于要交付给服务器端，需将已有的</a:t>
            </a:r>
            <a:r>
              <a:rPr lang="en-US" altLang="zh-CN" sz="5400" dirty="0" err="1"/>
              <a:t>ckpt</a:t>
            </a:r>
            <a:r>
              <a:rPr lang="zh-CN" altLang="en-US" sz="5400" dirty="0"/>
              <a:t>文件固化为</a:t>
            </a:r>
            <a:r>
              <a:rPr lang="en-US" altLang="zh-CN" sz="5400" dirty="0"/>
              <a:t>pb</a:t>
            </a:r>
            <a:r>
              <a:rPr lang="zh-CN" altLang="en-US" sz="5400" dirty="0"/>
              <a:t>模型。</a:t>
            </a:r>
            <a:endParaRPr lang="en-US" altLang="zh-CN" sz="5400" dirty="0"/>
          </a:p>
          <a:p>
            <a:endParaRPr lang="en-US" altLang="zh-CN" sz="5400" dirty="0"/>
          </a:p>
          <a:p>
            <a:r>
              <a:rPr lang="zh-CN" altLang="en-US" sz="5400" dirty="0"/>
              <a:t>使用</a:t>
            </a:r>
            <a:r>
              <a:rPr lang="en-US" altLang="zh-CN" sz="5400" dirty="0" err="1"/>
              <a:t>object_detection</a:t>
            </a:r>
            <a:r>
              <a:rPr lang="zh-CN" altLang="en-US" sz="5400" dirty="0"/>
              <a:t>目录下提供的</a:t>
            </a:r>
            <a:r>
              <a:rPr lang="en-US" altLang="zh-CN" sz="5400" dirty="0"/>
              <a:t>export_inference_graph.py</a:t>
            </a:r>
            <a:r>
              <a:rPr lang="zh-CN" altLang="en-US" sz="5400" dirty="0"/>
              <a:t>进行模型固化。</a:t>
            </a:r>
            <a:endParaRPr lang="en-US" altLang="zh-CN" sz="5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进行测试：</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5079842"/>
            <a:ext cx="9246427" cy="2585323"/>
          </a:xfrm>
          <a:prstGeom prst="rect">
            <a:avLst/>
          </a:prstGeom>
          <a:noFill/>
        </p:spPr>
        <p:txBody>
          <a:bodyPr wrap="square" rtlCol="0">
            <a:spAutoFit/>
          </a:bodyPr>
          <a:lstStyle/>
          <a:p>
            <a:r>
              <a:rPr lang="zh-CN" altLang="en-US" sz="5400" dirty="0"/>
              <a:t>三种调用模型的推理方法：</a:t>
            </a:r>
            <a:endParaRPr lang="en-US" altLang="zh-CN" sz="5400" dirty="0"/>
          </a:p>
          <a:p>
            <a:r>
              <a:rPr lang="zh-CN" altLang="en-US" sz="5400" dirty="0"/>
              <a:t>对单张图片进行测试，结果返回标记后的图片。</a:t>
            </a:r>
            <a:endParaRPr lang="en-US" altLang="zh-CN" sz="5400" dirty="0"/>
          </a:p>
        </p:txBody>
      </p:sp>
      <p:pic>
        <p:nvPicPr>
          <p:cNvPr id="5" name="图片 4">
            <a:extLst>
              <a:ext uri="{FF2B5EF4-FFF2-40B4-BE49-F238E27FC236}">
                <a16:creationId xmlns:a16="http://schemas.microsoft.com/office/drawing/2014/main" id="{198EE3E2-B2E1-44A5-A7D1-3A8BF6BE9CDB}"/>
              </a:ext>
            </a:extLst>
          </p:cNvPr>
          <p:cNvPicPr>
            <a:picLocks noChangeAspect="1"/>
          </p:cNvPicPr>
          <p:nvPr/>
        </p:nvPicPr>
        <p:blipFill rotWithShape="1">
          <a:blip r:embed="rId3">
            <a:extLst>
              <a:ext uri="{28A0092B-C50C-407E-A947-70E740481C1C}">
                <a14:useLocalDpi xmlns:a14="http://schemas.microsoft.com/office/drawing/2010/main" val="0"/>
              </a:ext>
            </a:extLst>
          </a:blip>
          <a:srcRect l="27130" t="10642" r="26528" b="4421"/>
          <a:stretch/>
        </p:blipFill>
        <p:spPr>
          <a:xfrm>
            <a:off x="12905109" y="915135"/>
            <a:ext cx="9246426" cy="11298199"/>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进行测试：</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6" y="3978912"/>
            <a:ext cx="18711333" cy="1754326"/>
          </a:xfrm>
          <a:prstGeom prst="rect">
            <a:avLst/>
          </a:prstGeom>
          <a:noFill/>
        </p:spPr>
        <p:txBody>
          <a:bodyPr wrap="square" rtlCol="0">
            <a:spAutoFit/>
          </a:bodyPr>
          <a:lstStyle/>
          <a:p>
            <a:r>
              <a:rPr lang="zh-CN" altLang="en-US" sz="5400" dirty="0"/>
              <a:t>三种调用模型的推理方法：</a:t>
            </a:r>
            <a:endParaRPr lang="en-US" altLang="zh-CN" sz="5400" dirty="0"/>
          </a:p>
          <a:p>
            <a:r>
              <a:rPr lang="zh-CN" altLang="en-US" sz="5400" dirty="0"/>
              <a:t>对单张图片进行测试，结果返回标签字符串。</a:t>
            </a:r>
            <a:endParaRPr lang="en-US" altLang="zh-CN" sz="5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3867" y="2286000"/>
            <a:ext cx="18711333" cy="3416320"/>
          </a:xfrm>
          <a:prstGeom prst="rect">
            <a:avLst/>
          </a:prstGeom>
          <a:noFill/>
        </p:spPr>
        <p:txBody>
          <a:bodyPr wrap="square" rtlCol="0">
            <a:spAutoFit/>
          </a:bodyPr>
          <a:lstStyle/>
          <a:p>
            <a:r>
              <a:rPr lang="zh-CN" altLang="en-US" sz="7200" b="1" dirty="0">
                <a:solidFill>
                  <a:srgbClr val="000000">
                    <a:lumMod val="95000"/>
                    <a:lumOff val="5000"/>
                  </a:srgbClr>
                </a:solidFill>
              </a:rPr>
              <a:t>进行测试：</a:t>
            </a:r>
            <a:endParaRPr lang="en-US" altLang="zh-CN" sz="7200" b="1" dirty="0">
              <a:solidFill>
                <a:srgbClr val="000000">
                  <a:lumMod val="95000"/>
                  <a:lumOff val="5000"/>
                </a:srgbClr>
              </a:solidFill>
            </a:endParaRPr>
          </a:p>
          <a:p>
            <a:endParaRPr lang="en-US" altLang="zh-CN" sz="7200" b="1" dirty="0">
              <a:solidFill>
                <a:srgbClr val="000000">
                  <a:lumMod val="95000"/>
                  <a:lumOff val="5000"/>
                </a:srgbClr>
              </a:solidFill>
            </a:endParaRPr>
          </a:p>
          <a:p>
            <a:endParaRPr lang="en-US" altLang="zh-CN" sz="6600" b="1" dirty="0">
              <a:solidFill>
                <a:srgbClr val="000000">
                  <a:lumMod val="95000"/>
                  <a:lumOff val="5000"/>
                </a:srgbClr>
              </a:solidFill>
            </a:endParaRPr>
          </a:p>
        </p:txBody>
      </p:sp>
      <p:sp>
        <p:nvSpPr>
          <p:cNvPr id="3" name="文本框 2"/>
          <p:cNvSpPr txBox="1"/>
          <p:nvPr/>
        </p:nvSpPr>
        <p:spPr>
          <a:xfrm>
            <a:off x="2573867" y="3978912"/>
            <a:ext cx="10004710" cy="3416320"/>
          </a:xfrm>
          <a:prstGeom prst="rect">
            <a:avLst/>
          </a:prstGeom>
          <a:noFill/>
        </p:spPr>
        <p:txBody>
          <a:bodyPr wrap="square" rtlCol="0">
            <a:spAutoFit/>
          </a:bodyPr>
          <a:lstStyle/>
          <a:p>
            <a:r>
              <a:rPr lang="zh-CN" altLang="en-US" sz="5400" dirty="0"/>
              <a:t>三种调用模型的推理方法：</a:t>
            </a:r>
            <a:endParaRPr lang="en-US" altLang="zh-CN" sz="5400" dirty="0"/>
          </a:p>
          <a:p>
            <a:r>
              <a:rPr lang="zh-CN" altLang="en-US" sz="5400" dirty="0"/>
              <a:t>对大量图片进行测试，结果返回记录图片名称及预测结果的</a:t>
            </a:r>
            <a:r>
              <a:rPr lang="en-US" altLang="zh-CN" sz="5400" dirty="0"/>
              <a:t>csv</a:t>
            </a:r>
            <a:r>
              <a:rPr lang="zh-CN" altLang="en-US" sz="5400" dirty="0"/>
              <a:t>文件。</a:t>
            </a:r>
            <a:endParaRPr lang="en-US" altLang="zh-CN" sz="5400" dirty="0"/>
          </a:p>
        </p:txBody>
      </p:sp>
      <p:pic>
        <p:nvPicPr>
          <p:cNvPr id="5" name="图片 4">
            <a:extLst>
              <a:ext uri="{FF2B5EF4-FFF2-40B4-BE49-F238E27FC236}">
                <a16:creationId xmlns:a16="http://schemas.microsoft.com/office/drawing/2014/main" id="{906A8AE5-FD32-45C1-A074-751DB54CF886}"/>
              </a:ext>
            </a:extLst>
          </p:cNvPr>
          <p:cNvPicPr>
            <a:picLocks noChangeAspect="1"/>
          </p:cNvPicPr>
          <p:nvPr/>
        </p:nvPicPr>
        <p:blipFill rotWithShape="1">
          <a:blip r:embed="rId3">
            <a:extLst>
              <a:ext uri="{28A0092B-C50C-407E-A947-70E740481C1C}">
                <a14:useLocalDpi xmlns:a14="http://schemas.microsoft.com/office/drawing/2010/main" val="0"/>
              </a:ext>
            </a:extLst>
          </a:blip>
          <a:srcRect r="58966" b="2195"/>
          <a:stretch/>
        </p:blipFill>
        <p:spPr>
          <a:xfrm>
            <a:off x="13349222" y="989612"/>
            <a:ext cx="8454561" cy="1133533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cstate="email"/>
          <a:srcRect t="7802" b="7802"/>
          <a:stretch>
            <a:fillRect/>
          </a:stretch>
        </p:blipFill>
        <p:spPr/>
      </p:pic>
      <p:sp>
        <p:nvSpPr>
          <p:cNvPr id="2" name="Rectangle 1"/>
          <p:cNvSpPr/>
          <p:nvPr/>
        </p:nvSpPr>
        <p:spPr>
          <a:xfrm>
            <a:off x="0" y="-30751"/>
            <a:ext cx="24377650" cy="13746751"/>
          </a:xfrm>
          <a:prstGeom prst="rect">
            <a:avLst/>
          </a:prstGeom>
          <a:gradFill flip="none" rotWithShape="0">
            <a:gsLst>
              <a:gs pos="0">
                <a:srgbClr val="583F52">
                  <a:alpha val="78000"/>
                </a:srgbClr>
              </a:gs>
              <a:gs pos="100000">
                <a:srgbClr val="817E9A">
                  <a:alpha val="46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9357922" y="6441179"/>
            <a:ext cx="566180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12000"/>
              </a:lnSpc>
            </a:pPr>
            <a:r>
              <a:rPr lang="zh-CN" altLang="en-US" sz="10500" b="1" spc="500" dirty="0">
                <a:solidFill>
                  <a:schemeClr val="bg1"/>
                </a:solidFill>
                <a:latin typeface="Montserrat" charset="0"/>
                <a:ea typeface="Montserrat" charset="0"/>
                <a:cs typeface="Montserrat" charset="0"/>
                <a:sym typeface="Bebas Neue" charset="0"/>
              </a:rPr>
              <a:t>结果分析</a:t>
            </a:r>
            <a:endParaRPr lang="en-US" sz="10500" b="1" spc="500" dirty="0">
              <a:solidFill>
                <a:schemeClr val="bg1"/>
              </a:solidFill>
              <a:latin typeface="Montserrat" charset="0"/>
              <a:ea typeface="Montserrat" charset="0"/>
              <a:cs typeface="Montserrat" charset="0"/>
              <a:sym typeface="Bebas Neue" charset="0"/>
            </a:endParaRPr>
          </a:p>
        </p:txBody>
      </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3"/>
          </p:nvPr>
        </p:nvSpPr>
        <p:spPr/>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8744"/>
          <a:stretch/>
        </p:blipFill>
        <p:spPr bwMode="auto">
          <a:xfrm>
            <a:off x="1133937" y="1473198"/>
            <a:ext cx="21810729" cy="2719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91733" y="6146800"/>
            <a:ext cx="21352933" cy="5201424"/>
          </a:xfrm>
          <a:prstGeom prst="rect">
            <a:avLst/>
          </a:prstGeom>
          <a:noFill/>
        </p:spPr>
        <p:txBody>
          <a:bodyPr wrap="square" rtlCol="0">
            <a:spAutoFit/>
          </a:bodyPr>
          <a:lstStyle/>
          <a:p>
            <a:r>
              <a:rPr lang="zh-CN" altLang="en-US" sz="4400" dirty="0">
                <a:solidFill>
                  <a:schemeClr val="tx2">
                    <a:lumMod val="95000"/>
                    <a:lumOff val="5000"/>
                  </a:schemeClr>
                </a:solidFill>
              </a:rPr>
              <a:t>结果分析：</a:t>
            </a:r>
            <a:endParaRPr lang="en-US" altLang="zh-CN" sz="4400" dirty="0">
              <a:solidFill>
                <a:schemeClr val="tx2">
                  <a:lumMod val="95000"/>
                  <a:lumOff val="5000"/>
                </a:schemeClr>
              </a:solidFill>
            </a:endParaRPr>
          </a:p>
          <a:p>
            <a:endParaRPr lang="en-US" altLang="zh-CN" dirty="0"/>
          </a:p>
          <a:p>
            <a:pPr marL="742950" indent="-742950">
              <a:buAutoNum type="arabicPeriod"/>
            </a:pPr>
            <a:r>
              <a:rPr lang="zh-CN" altLang="en-US" dirty="0"/>
              <a:t>本次测试结果准确率从</a:t>
            </a:r>
            <a:r>
              <a:rPr lang="en-US" altLang="zh-CN" dirty="0"/>
              <a:t>0.50</a:t>
            </a:r>
            <a:r>
              <a:rPr lang="zh-CN" altLang="en-US" dirty="0"/>
              <a:t>至</a:t>
            </a:r>
            <a:r>
              <a:rPr lang="en-US" altLang="zh-CN" dirty="0"/>
              <a:t>0.96</a:t>
            </a:r>
            <a:r>
              <a:rPr lang="zh-CN" altLang="en-US" dirty="0"/>
              <a:t>不等，识别效果最好的区域与最差的区域均为新技术体验区，这也是唯一选取了两个特征物的区域。</a:t>
            </a:r>
            <a:endParaRPr lang="en-US" altLang="zh-CN" dirty="0"/>
          </a:p>
          <a:p>
            <a:pPr marL="742950" indent="-742950">
              <a:buAutoNum type="arabicPeriod"/>
            </a:pPr>
            <a:r>
              <a:rPr lang="zh-CN" altLang="en-US" dirty="0"/>
              <a:t>其次，检索区的识别效果也不甚理想，与新技术体验区对比，考虑到以下几种影响因素：照片画质；特征物框选；拍摄角度过多等。</a:t>
            </a:r>
            <a:endParaRPr lang="en-US" altLang="zh-CN" dirty="0"/>
          </a:p>
          <a:p>
            <a:pPr marL="742950" indent="-742950">
              <a:buAutoNum type="arabicPeriod"/>
            </a:pPr>
            <a:r>
              <a:rPr lang="zh-CN" altLang="en-US" dirty="0"/>
              <a:t>由于借还书区的数据存在约一千张的原片丢失，测试结果理论上应该更好。</a:t>
            </a:r>
            <a:endParaRPr lang="en-US" altLang="zh-CN" dirty="0"/>
          </a:p>
          <a:p>
            <a:pPr marL="742950" indent="-742950">
              <a:buAutoNum type="arabicPeriod"/>
            </a:pPr>
            <a:r>
              <a:rPr lang="zh-CN" altLang="en-US" dirty="0"/>
              <a:t>改进方案设想：考虑更具代表性的特征物；直接选取场景全貌作为特征；划分更多种类兼顾各个拍摄角度；对学习率及其他参数进行进一步调整。</a:t>
            </a:r>
          </a:p>
        </p:txBody>
      </p:sp>
      <p:graphicFrame>
        <p:nvGraphicFramePr>
          <p:cNvPr id="3" name="对象 2">
            <a:extLst>
              <a:ext uri="{FF2B5EF4-FFF2-40B4-BE49-F238E27FC236}">
                <a16:creationId xmlns:a16="http://schemas.microsoft.com/office/drawing/2014/main" id="{FDDA38DD-2188-403B-8DF9-3541836C46BD}"/>
              </a:ext>
            </a:extLst>
          </p:cNvPr>
          <p:cNvGraphicFramePr>
            <a:graphicFrameLocks noChangeAspect="1"/>
          </p:cNvGraphicFramePr>
          <p:nvPr>
            <p:extLst>
              <p:ext uri="{D42A27DB-BD31-4B8C-83A1-F6EECF244321}">
                <p14:modId xmlns:p14="http://schemas.microsoft.com/office/powerpoint/2010/main" val="153121514"/>
              </p:ext>
            </p:extLst>
          </p:nvPr>
        </p:nvGraphicFramePr>
        <p:xfrm>
          <a:off x="11523663" y="6677025"/>
          <a:ext cx="1327150" cy="361950"/>
        </p:xfrm>
        <a:graphic>
          <a:graphicData uri="http://schemas.openxmlformats.org/presentationml/2006/ole">
            <mc:AlternateContent xmlns:mc="http://schemas.openxmlformats.org/markup-compatibility/2006">
              <mc:Choice xmlns:v="urn:schemas-microsoft-com:vml" Requires="v">
                <p:oleObj spid="_x0000_s1026" name="Worksheet" r:id="rId5" imgW="1327310" imgH="361819" progId="Excel.Sheet.12">
                  <p:embed/>
                </p:oleObj>
              </mc:Choice>
              <mc:Fallback>
                <p:oleObj name="Worksheet" r:id="rId5" imgW="1327310" imgH="361819" progId="Excel.Sheet.12">
                  <p:embed/>
                  <p:pic>
                    <p:nvPicPr>
                      <p:cNvPr id="0" name=""/>
                      <p:cNvPicPr/>
                      <p:nvPr/>
                    </p:nvPicPr>
                    <p:blipFill>
                      <a:blip r:embed="rId6"/>
                      <a:stretch>
                        <a:fillRect/>
                      </a:stretch>
                    </p:blipFill>
                    <p:spPr>
                      <a:xfrm>
                        <a:off x="11523663" y="6677025"/>
                        <a:ext cx="1327150" cy="361950"/>
                      </a:xfrm>
                      <a:prstGeom prst="rect">
                        <a:avLst/>
                      </a:prstGeom>
                    </p:spPr>
                  </p:pic>
                </p:oleObj>
              </mc:Fallback>
            </mc:AlternateContent>
          </a:graphicData>
        </a:graphic>
      </p:graphicFrame>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srcRect l="13" r="13"/>
          <a:stretch>
            <a:fillRect/>
          </a:stretch>
        </p:blipFill>
        <p:spPr/>
      </p:pic>
      <p:sp>
        <p:nvSpPr>
          <p:cNvPr id="2" name="Rectangle 1"/>
          <p:cNvSpPr/>
          <p:nvPr/>
        </p:nvSpPr>
        <p:spPr>
          <a:xfrm>
            <a:off x="0" y="-30751"/>
            <a:ext cx="24377650" cy="13746751"/>
          </a:xfrm>
          <a:prstGeom prst="rect">
            <a:avLst/>
          </a:prstGeom>
          <a:gradFill flip="none" rotWithShape="0">
            <a:gsLst>
              <a:gs pos="0">
                <a:srgbClr val="3B1F4D"/>
              </a:gs>
              <a:gs pos="100000">
                <a:srgbClr val="2D1E42">
                  <a:alpha val="63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9396030" y="6512075"/>
            <a:ext cx="5661806"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12000"/>
              </a:lnSpc>
            </a:pPr>
            <a:r>
              <a:rPr lang="zh-CN" altLang="en-US" sz="10500" b="1" spc="500" dirty="0">
                <a:solidFill>
                  <a:schemeClr val="bg1"/>
                </a:solidFill>
                <a:latin typeface="Montserrat" charset="0"/>
                <a:ea typeface="Montserrat" charset="0"/>
                <a:cs typeface="Montserrat" charset="0"/>
                <a:sym typeface="Bebas Neue" charset="0"/>
              </a:rPr>
              <a:t>课设总结</a:t>
            </a:r>
            <a:endParaRPr lang="en-US" sz="10500" b="1" spc="500" dirty="0">
              <a:solidFill>
                <a:schemeClr val="bg1"/>
              </a:solidFill>
              <a:latin typeface="Montserrat" charset="0"/>
              <a:ea typeface="Montserrat" charset="0"/>
              <a:cs typeface="Montserrat" charset="0"/>
              <a:sym typeface="Bebas Neue" charset="0"/>
            </a:endParaRPr>
          </a:p>
        </p:txBody>
      </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1694" y="2082630"/>
            <a:ext cx="19354817" cy="1200329"/>
          </a:xfrm>
          <a:prstGeom prst="rect">
            <a:avLst/>
          </a:prstGeom>
          <a:noFill/>
        </p:spPr>
        <p:txBody>
          <a:bodyPr wrap="square" rtlCol="0">
            <a:spAutoFit/>
          </a:bodyPr>
          <a:lstStyle/>
          <a:p>
            <a:r>
              <a:rPr lang="zh-CN" altLang="en-US" sz="7200" b="1" dirty="0">
                <a:solidFill>
                  <a:srgbClr val="000000">
                    <a:lumMod val="95000"/>
                    <a:lumOff val="5000"/>
                  </a:srgbClr>
                </a:solidFill>
              </a:rPr>
              <a:t>数据的收集和处理</a:t>
            </a:r>
            <a:r>
              <a:rPr lang="zh-CN" altLang="en-US" sz="7200" dirty="0">
                <a:solidFill>
                  <a:srgbClr val="000000">
                    <a:lumMod val="95000"/>
                    <a:lumOff val="5000"/>
                  </a:srgbClr>
                </a:solidFill>
              </a:rPr>
              <a:t>：</a:t>
            </a:r>
            <a:endParaRPr lang="en-US" altLang="zh-CN" sz="7200" dirty="0">
              <a:solidFill>
                <a:srgbClr val="000000">
                  <a:lumMod val="95000"/>
                  <a:lumOff val="5000"/>
                </a:srgbClr>
              </a:solidFill>
            </a:endParaRPr>
          </a:p>
        </p:txBody>
      </p:sp>
      <p:sp>
        <p:nvSpPr>
          <p:cNvPr id="4" name="TextBox 3"/>
          <p:cNvSpPr txBox="1"/>
          <p:nvPr/>
        </p:nvSpPr>
        <p:spPr>
          <a:xfrm>
            <a:off x="3118757" y="4825999"/>
            <a:ext cx="6784219" cy="5262979"/>
          </a:xfrm>
          <a:prstGeom prst="rect">
            <a:avLst/>
          </a:prstGeom>
          <a:noFill/>
        </p:spPr>
        <p:txBody>
          <a:bodyPr wrap="square" rtlCol="0">
            <a:spAutoFit/>
          </a:bodyPr>
          <a:lstStyle/>
          <a:p>
            <a:r>
              <a:rPr lang="zh-CN" altLang="en-US" sz="6000" dirty="0">
                <a:solidFill>
                  <a:srgbClr val="000000">
                    <a:lumMod val="95000"/>
                    <a:lumOff val="5000"/>
                  </a:srgbClr>
                </a:solidFill>
              </a:rPr>
              <a:t>拍摄图书馆一楼大厅、借还书区、检索区、文化展区、新技术体验区共</a:t>
            </a:r>
            <a:r>
              <a:rPr lang="en-US" altLang="zh-CN" sz="6000" dirty="0">
                <a:solidFill>
                  <a:srgbClr val="000000">
                    <a:lumMod val="95000"/>
                    <a:lumOff val="5000"/>
                  </a:srgbClr>
                </a:solidFill>
              </a:rPr>
              <a:t>5000</a:t>
            </a:r>
            <a:r>
              <a:rPr lang="zh-CN" altLang="en-US" sz="6000" dirty="0">
                <a:solidFill>
                  <a:srgbClr val="000000">
                    <a:lumMod val="95000"/>
                    <a:lumOff val="5000"/>
                  </a:srgbClr>
                </a:solidFill>
              </a:rPr>
              <a:t>余张照片</a:t>
            </a:r>
            <a:endParaRPr lang="en-US" altLang="zh-CN" sz="6000" dirty="0">
              <a:solidFill>
                <a:srgbClr val="000000">
                  <a:lumMod val="95000"/>
                  <a:lumOff val="5000"/>
                </a:srgbClr>
              </a:solidFill>
            </a:endParaRPr>
          </a:p>
          <a:p>
            <a:endParaRPr lang="zh-CN" altLang="en-US" dirty="0">
              <a:solidFill>
                <a:srgbClr val="7F7F7F"/>
              </a:solidFill>
            </a:endParaRPr>
          </a:p>
        </p:txBody>
      </p:sp>
      <p:pic>
        <p:nvPicPr>
          <p:cNvPr id="3" name="图片 2"/>
          <p:cNvPicPr>
            <a:picLocks noChangeAspect="1"/>
          </p:cNvPicPr>
          <p:nvPr/>
        </p:nvPicPr>
        <p:blipFill>
          <a:blip r:embed="rId2"/>
          <a:stretch>
            <a:fillRect/>
          </a:stretch>
        </p:blipFill>
        <p:spPr>
          <a:xfrm>
            <a:off x="11225507" y="3116534"/>
            <a:ext cx="6730460" cy="3418929"/>
          </a:xfrm>
          <a:prstGeom prst="rect">
            <a:avLst/>
          </a:prstGeom>
        </p:spPr>
      </p:pic>
      <p:pic>
        <p:nvPicPr>
          <p:cNvPr id="5" name="图片 4"/>
          <p:cNvPicPr>
            <a:picLocks noChangeAspect="1"/>
          </p:cNvPicPr>
          <p:nvPr/>
        </p:nvPicPr>
        <p:blipFill>
          <a:blip r:embed="rId3"/>
          <a:stretch>
            <a:fillRect/>
          </a:stretch>
        </p:blipFill>
        <p:spPr>
          <a:xfrm>
            <a:off x="13630223" y="5808198"/>
            <a:ext cx="6719355" cy="2781898"/>
          </a:xfrm>
          <a:prstGeom prst="rect">
            <a:avLst/>
          </a:prstGeom>
        </p:spPr>
      </p:pic>
      <p:pic>
        <p:nvPicPr>
          <p:cNvPr id="6" name="图片 5"/>
          <p:cNvPicPr>
            <a:picLocks noChangeAspect="1"/>
          </p:cNvPicPr>
          <p:nvPr/>
        </p:nvPicPr>
        <p:blipFill>
          <a:blip r:embed="rId4"/>
          <a:stretch>
            <a:fillRect/>
          </a:stretch>
        </p:blipFill>
        <p:spPr>
          <a:xfrm>
            <a:off x="11323226" y="8455155"/>
            <a:ext cx="6191470" cy="376542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3"/>
          </p:nvPr>
        </p:nvSpPr>
        <p:spPr/>
      </p:sp>
      <p:sp>
        <p:nvSpPr>
          <p:cNvPr id="3" name="TextBox 2"/>
          <p:cNvSpPr txBox="1"/>
          <p:nvPr/>
        </p:nvSpPr>
        <p:spPr>
          <a:xfrm>
            <a:off x="3877728" y="2167453"/>
            <a:ext cx="16272933" cy="9371796"/>
          </a:xfrm>
          <a:prstGeom prst="rect">
            <a:avLst/>
          </a:prstGeom>
          <a:noFill/>
        </p:spPr>
        <p:txBody>
          <a:bodyPr wrap="square" rtlCol="0">
            <a:spAutoFit/>
          </a:bodyPr>
          <a:lstStyle/>
          <a:p>
            <a:pPr>
              <a:lnSpc>
                <a:spcPct val="150000"/>
              </a:lnSpc>
            </a:pPr>
            <a:r>
              <a:rPr lang="zh-CN" altLang="en-US" sz="5400" dirty="0"/>
              <a:t>    本次课设，我们小组根据项目设想确定分工，由夏熙和姚金妮负责</a:t>
            </a:r>
            <a:r>
              <a:rPr lang="en-US" altLang="zh-CN" sz="5400" dirty="0"/>
              <a:t>android</a:t>
            </a:r>
            <a:r>
              <a:rPr lang="zh-CN" altLang="en-US" sz="5400" dirty="0"/>
              <a:t>端，全康连和侯湘琳负责服务器，曾洋负责训练模型。各个部分同时进行，项目进展顺利且进度符合理想情况。在课设这段时间，我们接触了从未接触过的领域，学习了新的知识，通过动手实践增加了自己的项目经验，课设是个很好的锻炼合作和动手能力的机会。</a:t>
            </a:r>
          </a:p>
          <a:p>
            <a:endParaRPr lang="zh-CN" alt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cstate="email"/>
          <a:srcRect t="7802" b="7802"/>
          <a:stretch>
            <a:fillRect/>
          </a:stretch>
        </p:blipFill>
        <p:spPr/>
      </p:pic>
      <p:sp>
        <p:nvSpPr>
          <p:cNvPr id="2" name="Rectangle 1"/>
          <p:cNvSpPr/>
          <p:nvPr/>
        </p:nvSpPr>
        <p:spPr>
          <a:xfrm>
            <a:off x="0" y="-30751"/>
            <a:ext cx="24377650" cy="13746751"/>
          </a:xfrm>
          <a:prstGeom prst="rect">
            <a:avLst/>
          </a:prstGeom>
          <a:gradFill flip="none" rotWithShape="0">
            <a:gsLst>
              <a:gs pos="0">
                <a:srgbClr val="FA484D">
                  <a:alpha val="71000"/>
                </a:srgbClr>
              </a:gs>
              <a:gs pos="100000">
                <a:srgbClr val="2D1E42">
                  <a:alpha val="87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bwMode="auto">
          <a:xfrm>
            <a:off x="8338528" y="6837654"/>
            <a:ext cx="7776809" cy="1538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ts val="12000"/>
              </a:lnSpc>
            </a:pPr>
            <a:r>
              <a:rPr lang="en-US" sz="10500" b="1" spc="500" dirty="0">
                <a:solidFill>
                  <a:schemeClr val="bg1"/>
                </a:solidFill>
                <a:latin typeface="Montserrat" charset="0"/>
                <a:ea typeface="Montserrat" charset="0"/>
                <a:cs typeface="Montserrat" charset="0"/>
                <a:sym typeface="Bebas Neue" charset="0"/>
              </a:rPr>
              <a:t>THANK YOU!</a:t>
            </a:r>
          </a:p>
        </p:txBody>
      </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14094" y="2133260"/>
            <a:ext cx="19354817" cy="1200329"/>
          </a:xfrm>
          <a:prstGeom prst="rect">
            <a:avLst/>
          </a:prstGeom>
          <a:noFill/>
        </p:spPr>
        <p:txBody>
          <a:bodyPr wrap="square" rtlCol="0">
            <a:spAutoFit/>
          </a:bodyPr>
          <a:lstStyle/>
          <a:p>
            <a:r>
              <a:rPr lang="zh-CN" altLang="en-US" sz="7200" b="1" dirty="0">
                <a:solidFill>
                  <a:srgbClr val="000000">
                    <a:lumMod val="95000"/>
                    <a:lumOff val="5000"/>
                  </a:srgbClr>
                </a:solidFill>
              </a:rPr>
              <a:t>数据的收集和处理</a:t>
            </a:r>
            <a:r>
              <a:rPr lang="zh-CN" altLang="en-US" sz="7200" dirty="0">
                <a:solidFill>
                  <a:srgbClr val="000000">
                    <a:lumMod val="95000"/>
                    <a:lumOff val="5000"/>
                  </a:srgbClr>
                </a:solidFill>
              </a:rPr>
              <a:t>：</a:t>
            </a:r>
            <a:endParaRPr lang="en-US" altLang="zh-CN" sz="7200" dirty="0">
              <a:solidFill>
                <a:srgbClr val="000000">
                  <a:lumMod val="95000"/>
                  <a:lumOff val="5000"/>
                </a:srgbClr>
              </a:solidFill>
            </a:endParaRPr>
          </a:p>
        </p:txBody>
      </p:sp>
      <p:sp>
        <p:nvSpPr>
          <p:cNvPr id="3" name="TextBox 2"/>
          <p:cNvSpPr txBox="1"/>
          <p:nvPr/>
        </p:nvSpPr>
        <p:spPr>
          <a:xfrm>
            <a:off x="3208058" y="3925455"/>
            <a:ext cx="7181312" cy="7478970"/>
          </a:xfrm>
          <a:prstGeom prst="rect">
            <a:avLst/>
          </a:prstGeom>
          <a:noFill/>
        </p:spPr>
        <p:txBody>
          <a:bodyPr wrap="square" rtlCol="0">
            <a:spAutoFit/>
          </a:bodyPr>
          <a:lstStyle/>
          <a:p>
            <a:r>
              <a:rPr lang="zh-CN" altLang="en-US" sz="6000" dirty="0">
                <a:solidFill>
                  <a:srgbClr val="000000">
                    <a:lumMod val="95000"/>
                    <a:lumOff val="5000"/>
                  </a:srgbClr>
                </a:solidFill>
              </a:rPr>
              <a:t>扩大数据集，利用</a:t>
            </a:r>
            <a:r>
              <a:rPr lang="en-US" altLang="zh-CN" sz="6000" dirty="0">
                <a:solidFill>
                  <a:srgbClr val="000000">
                    <a:lumMod val="95000"/>
                    <a:lumOff val="5000"/>
                  </a:srgbClr>
                </a:solidFill>
              </a:rPr>
              <a:t>python</a:t>
            </a:r>
            <a:r>
              <a:rPr lang="zh-CN" altLang="en-US" sz="6000" dirty="0">
                <a:solidFill>
                  <a:srgbClr val="000000">
                    <a:lumMod val="95000"/>
                    <a:lumOff val="5000"/>
                  </a:srgbClr>
                </a:solidFill>
              </a:rPr>
              <a:t>脚本对拍到的照片进行镜像翻转、旋转一定角度、添加椒盐噪声、添加高斯噪声、调整亮度的操作，使得数据集扩大为原来的六倍。</a:t>
            </a:r>
            <a:endParaRPr lang="en-US" altLang="zh-CN" sz="6000" dirty="0">
              <a:solidFill>
                <a:srgbClr val="000000">
                  <a:lumMod val="95000"/>
                  <a:lumOff val="5000"/>
                </a:srgb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1783" y="1024897"/>
            <a:ext cx="11297638" cy="71107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1783" y="8068458"/>
            <a:ext cx="11297638" cy="50015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1694" y="2082630"/>
            <a:ext cx="19354817" cy="1200329"/>
          </a:xfrm>
          <a:prstGeom prst="rect">
            <a:avLst/>
          </a:prstGeom>
          <a:noFill/>
        </p:spPr>
        <p:txBody>
          <a:bodyPr wrap="square" rtlCol="0">
            <a:spAutoFit/>
          </a:bodyPr>
          <a:lstStyle/>
          <a:p>
            <a:r>
              <a:rPr lang="zh-CN" altLang="en-US" sz="7200" b="1" dirty="0">
                <a:solidFill>
                  <a:srgbClr val="000000">
                    <a:lumMod val="95000"/>
                    <a:lumOff val="5000"/>
                  </a:srgbClr>
                </a:solidFill>
              </a:rPr>
              <a:t>数据的收集和处理</a:t>
            </a:r>
            <a:r>
              <a:rPr lang="zh-CN" altLang="en-US" sz="7200" dirty="0">
                <a:solidFill>
                  <a:srgbClr val="000000">
                    <a:lumMod val="95000"/>
                    <a:lumOff val="5000"/>
                  </a:srgbClr>
                </a:solidFill>
              </a:rPr>
              <a:t>：</a:t>
            </a:r>
            <a:endParaRPr lang="en-US" altLang="zh-CN" sz="7200" dirty="0">
              <a:solidFill>
                <a:srgbClr val="000000">
                  <a:lumMod val="95000"/>
                  <a:lumOff val="5000"/>
                </a:srgbClr>
              </a:solidFill>
            </a:endParaRPr>
          </a:p>
        </p:txBody>
      </p:sp>
      <p:sp>
        <p:nvSpPr>
          <p:cNvPr id="3" name="TextBox 2"/>
          <p:cNvSpPr txBox="1"/>
          <p:nvPr/>
        </p:nvSpPr>
        <p:spPr>
          <a:xfrm>
            <a:off x="3285067" y="4639901"/>
            <a:ext cx="6604000" cy="4708981"/>
          </a:xfrm>
          <a:prstGeom prst="rect">
            <a:avLst/>
          </a:prstGeom>
          <a:noFill/>
        </p:spPr>
        <p:txBody>
          <a:bodyPr wrap="square" rtlCol="0">
            <a:spAutoFit/>
          </a:bodyPr>
          <a:lstStyle/>
          <a:p>
            <a:r>
              <a:rPr lang="zh-CN" altLang="en-US" sz="6000" dirty="0">
                <a:solidFill>
                  <a:srgbClr val="000000">
                    <a:lumMod val="95000"/>
                    <a:lumOff val="5000"/>
                  </a:srgbClr>
                </a:solidFill>
              </a:rPr>
              <a:t>利用</a:t>
            </a:r>
            <a:r>
              <a:rPr lang="en-US" altLang="zh-CN" sz="6000" dirty="0">
                <a:solidFill>
                  <a:srgbClr val="000000">
                    <a:lumMod val="95000"/>
                    <a:lumOff val="5000"/>
                  </a:srgbClr>
                </a:solidFill>
              </a:rPr>
              <a:t>python</a:t>
            </a:r>
            <a:r>
              <a:rPr lang="zh-CN" altLang="en-US" sz="6000" dirty="0">
                <a:solidFill>
                  <a:srgbClr val="000000">
                    <a:lumMod val="95000"/>
                    <a:lumOff val="5000"/>
                  </a:srgbClr>
                </a:solidFill>
              </a:rPr>
              <a:t>脚本裁剪图片尺寸，再利用</a:t>
            </a:r>
            <a:r>
              <a:rPr lang="en-US" altLang="zh-CN" sz="6000" dirty="0" err="1">
                <a:solidFill>
                  <a:srgbClr val="000000">
                    <a:lumMod val="95000"/>
                    <a:lumOff val="5000"/>
                  </a:srgbClr>
                </a:solidFill>
              </a:rPr>
              <a:t>labelImg</a:t>
            </a:r>
            <a:r>
              <a:rPr lang="zh-CN" altLang="en-US" sz="6000" dirty="0">
                <a:solidFill>
                  <a:srgbClr val="000000">
                    <a:lumMod val="95000"/>
                    <a:lumOff val="5000"/>
                  </a:srgbClr>
                </a:solidFill>
              </a:rPr>
              <a:t>软件对想要识别的物体进行标注。</a:t>
            </a:r>
          </a:p>
        </p:txBody>
      </p:sp>
      <p:pic>
        <p:nvPicPr>
          <p:cNvPr id="4" name="图片 3"/>
          <p:cNvPicPr>
            <a:picLocks noChangeAspect="1"/>
          </p:cNvPicPr>
          <p:nvPr/>
        </p:nvPicPr>
        <p:blipFill>
          <a:blip r:embed="rId3"/>
          <a:stretch>
            <a:fillRect/>
          </a:stretch>
        </p:blipFill>
        <p:spPr>
          <a:xfrm>
            <a:off x="10601165" y="3282959"/>
            <a:ext cx="10219723" cy="59295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61694" y="2082630"/>
            <a:ext cx="19354817" cy="1200329"/>
          </a:xfrm>
          <a:prstGeom prst="rect">
            <a:avLst/>
          </a:prstGeom>
          <a:noFill/>
        </p:spPr>
        <p:txBody>
          <a:bodyPr wrap="square" rtlCol="0">
            <a:spAutoFit/>
          </a:bodyPr>
          <a:lstStyle/>
          <a:p>
            <a:r>
              <a:rPr lang="zh-CN" altLang="en-US" sz="7200" b="1" dirty="0">
                <a:solidFill>
                  <a:srgbClr val="000000">
                    <a:lumMod val="95000"/>
                    <a:lumOff val="5000"/>
                  </a:srgbClr>
                </a:solidFill>
              </a:rPr>
              <a:t>数据的收集和处理</a:t>
            </a:r>
            <a:r>
              <a:rPr lang="zh-CN" altLang="en-US" sz="7200" dirty="0">
                <a:solidFill>
                  <a:srgbClr val="000000">
                    <a:lumMod val="95000"/>
                    <a:lumOff val="5000"/>
                  </a:srgbClr>
                </a:solidFill>
              </a:rPr>
              <a:t>：</a:t>
            </a:r>
            <a:endParaRPr lang="en-US" altLang="zh-CN" sz="7200" dirty="0">
              <a:solidFill>
                <a:srgbClr val="000000">
                  <a:lumMod val="95000"/>
                  <a:lumOff val="5000"/>
                </a:srgbClr>
              </a:solidFill>
            </a:endParaRPr>
          </a:p>
        </p:txBody>
      </p:sp>
      <p:sp>
        <p:nvSpPr>
          <p:cNvPr id="3" name="TextBox 2"/>
          <p:cNvSpPr txBox="1"/>
          <p:nvPr/>
        </p:nvSpPr>
        <p:spPr>
          <a:xfrm>
            <a:off x="2861693" y="5266267"/>
            <a:ext cx="8348173" cy="2862322"/>
          </a:xfrm>
          <a:prstGeom prst="rect">
            <a:avLst/>
          </a:prstGeom>
          <a:noFill/>
        </p:spPr>
        <p:txBody>
          <a:bodyPr wrap="square" rtlCol="0">
            <a:spAutoFit/>
          </a:bodyPr>
          <a:lstStyle/>
          <a:p>
            <a:r>
              <a:rPr lang="zh-CN" altLang="en-US" sz="6000" dirty="0">
                <a:solidFill>
                  <a:srgbClr val="000000">
                    <a:lumMod val="95000"/>
                    <a:lumOff val="5000"/>
                  </a:srgbClr>
                </a:solidFill>
              </a:rPr>
              <a:t>将</a:t>
            </a:r>
            <a:r>
              <a:rPr lang="en-US" altLang="zh-CN" sz="6000" dirty="0">
                <a:solidFill>
                  <a:srgbClr val="000000">
                    <a:lumMod val="95000"/>
                    <a:lumOff val="5000"/>
                  </a:srgbClr>
                </a:solidFill>
              </a:rPr>
              <a:t>xml</a:t>
            </a:r>
            <a:r>
              <a:rPr lang="zh-CN" altLang="en-US" sz="6000" dirty="0">
                <a:solidFill>
                  <a:srgbClr val="000000">
                    <a:lumMod val="95000"/>
                    <a:lumOff val="5000"/>
                  </a:srgbClr>
                </a:solidFill>
              </a:rPr>
              <a:t>文件和图片格式转为</a:t>
            </a:r>
            <a:r>
              <a:rPr lang="en-US" altLang="zh-CN" sz="6000" dirty="0">
                <a:solidFill>
                  <a:srgbClr val="000000">
                    <a:lumMod val="95000"/>
                    <a:lumOff val="5000"/>
                  </a:srgbClr>
                </a:solidFill>
              </a:rPr>
              <a:t>record</a:t>
            </a:r>
            <a:r>
              <a:rPr lang="zh-CN" altLang="en-US" sz="6000" dirty="0">
                <a:solidFill>
                  <a:srgbClr val="000000">
                    <a:lumMod val="95000"/>
                    <a:lumOff val="5000"/>
                  </a:srgbClr>
                </a:solidFill>
              </a:rPr>
              <a:t>格式，便于训练</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9848" y="2082630"/>
            <a:ext cx="10595508" cy="104903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3"/>
          </p:nvPr>
        </p:nvPicPr>
        <p:blipFill>
          <a:blip r:embed="rId2"/>
          <a:srcRect l="13" r="13"/>
          <a:stretch>
            <a:fillRect/>
          </a:stretch>
        </p:blipFill>
        <p:spPr/>
      </p:pic>
      <p:sp>
        <p:nvSpPr>
          <p:cNvPr id="2" name="Rectangle 1"/>
          <p:cNvSpPr/>
          <p:nvPr/>
        </p:nvSpPr>
        <p:spPr>
          <a:xfrm>
            <a:off x="0" y="-30751"/>
            <a:ext cx="24377650" cy="13746751"/>
          </a:xfrm>
          <a:prstGeom prst="rect">
            <a:avLst/>
          </a:prstGeom>
          <a:gradFill flip="none" rotWithShape="0">
            <a:gsLst>
              <a:gs pos="0">
                <a:srgbClr val="817E9A">
                  <a:alpha val="74000"/>
                </a:srgbClr>
              </a:gs>
              <a:gs pos="100000">
                <a:srgbClr val="4AEDDE">
                  <a:alpha val="74000"/>
                  <a:lumMod val="93000"/>
                </a:srgbClr>
              </a:gs>
            </a:gsLst>
            <a:lin ang="372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rot="10800000">
            <a:off x="19088721" y="7998100"/>
            <a:ext cx="1616703" cy="1600200"/>
            <a:chOff x="3053268" y="4800600"/>
            <a:chExt cx="1616703" cy="1600200"/>
          </a:xfrm>
        </p:grpSpPr>
        <p:cxnSp>
          <p:nvCxnSpPr>
            <p:cNvPr id="31" name="Straight Connector 30"/>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3053268" y="4800600"/>
            <a:ext cx="1616703" cy="1600200"/>
            <a:chOff x="3053268" y="4800600"/>
            <a:chExt cx="1616703" cy="1600200"/>
          </a:xfrm>
        </p:grpSpPr>
        <p:cxnSp>
          <p:nvCxnSpPr>
            <p:cNvPr id="34" name="Straight Connector 33"/>
            <p:cNvCxnSpPr/>
            <p:nvPr/>
          </p:nvCxnSpPr>
          <p:spPr>
            <a:xfrm flipV="1">
              <a:off x="3053268" y="4800600"/>
              <a:ext cx="1616703" cy="1254"/>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53268" y="4800601"/>
              <a:ext cx="0" cy="160019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p:nvCxnSpPr>
        <p:spPr>
          <a:xfrm>
            <a:off x="11134106" y="8809463"/>
            <a:ext cx="209643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885225" y="6231848"/>
            <a:ext cx="10437542" cy="1708160"/>
          </a:xfrm>
          <a:prstGeom prst="rect">
            <a:avLst/>
          </a:prstGeom>
          <a:noFill/>
        </p:spPr>
        <p:txBody>
          <a:bodyPr wrap="square" rtlCol="0">
            <a:spAutoFit/>
          </a:bodyPr>
          <a:lstStyle/>
          <a:p>
            <a:pPr algn="ctr"/>
            <a:r>
              <a:rPr lang="zh-CN" altLang="en-US" sz="10500" b="1" dirty="0">
                <a:solidFill>
                  <a:schemeClr val="bg1"/>
                </a:solidFill>
                <a:latin typeface="Montserrat Semi" charset="0"/>
                <a:ea typeface="Montserrat Semi" charset="0"/>
                <a:cs typeface="Montserrat Semi" charset="0"/>
              </a:rPr>
              <a:t>模块汇报</a:t>
            </a:r>
            <a:endParaRPr lang="en-US" sz="10500" b="1" dirty="0">
              <a:solidFill>
                <a:schemeClr val="bg1"/>
              </a:solidFill>
              <a:latin typeface="Montserrat Semi" charset="0"/>
              <a:ea typeface="Montserrat Semi" charset="0"/>
              <a:cs typeface="Montserrat Semi" charset="0"/>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efault Theme">
  <a:themeElements>
    <a:clrScheme name="Quintus 1">
      <a:dk1>
        <a:srgbClr val="7F7F7F"/>
      </a:dk1>
      <a:lt1>
        <a:srgbClr val="FFFFFF"/>
      </a:lt1>
      <a:dk2>
        <a:srgbClr val="000000"/>
      </a:dk2>
      <a:lt2>
        <a:srgbClr val="FFFFFF"/>
      </a:lt2>
      <a:accent1>
        <a:srgbClr val="2E2E35"/>
      </a:accent1>
      <a:accent2>
        <a:srgbClr val="C09F74"/>
      </a:accent2>
      <a:accent3>
        <a:srgbClr val="9F9EA2"/>
      </a:accent3>
      <a:accent4>
        <a:srgbClr val="D7D5D4"/>
      </a:accent4>
      <a:accent5>
        <a:srgbClr val="2E2E35"/>
      </a:accent5>
      <a:accent6>
        <a:srgbClr val="9F9EA2"/>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2862</Words>
  <Application>Microsoft Office PowerPoint</Application>
  <PresentationFormat>自定义</PresentationFormat>
  <Paragraphs>212</Paragraphs>
  <Slides>51</Slides>
  <Notes>32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4" baseType="lpstr">
      <vt:lpstr>Lato Light</vt:lpstr>
      <vt:lpstr>Montserrat</vt:lpstr>
      <vt:lpstr>Montserrat Hairline</vt:lpstr>
      <vt:lpstr>Montserrat Light</vt:lpstr>
      <vt:lpstr>Montserrat Semi</vt:lpstr>
      <vt:lpstr>Roboto Light</vt:lpstr>
      <vt:lpstr>微软雅黑</vt:lpstr>
      <vt:lpstr>Arial</vt:lpstr>
      <vt:lpstr>Calibri Light</vt:lpstr>
      <vt:lpstr>Source Sans Pro</vt:lpstr>
      <vt:lpstr>Wingdings</vt:lpstr>
      <vt:lpstr>Default Theme</vt:lpstr>
      <vt:lpstr>Microsoft Excel 工作表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Quintus</dc:title>
  <dc:creator>Slidepro Design</dc:creator>
  <cp:lastModifiedBy>Hakuba Nayuki</cp:lastModifiedBy>
  <cp:revision>6393</cp:revision>
  <dcterms:created xsi:type="dcterms:W3CDTF">2014-11-12T21:47:00Z</dcterms:created>
  <dcterms:modified xsi:type="dcterms:W3CDTF">2019-09-06T01:45:16Z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2052-11.1.0.8980</vt:lpwstr>
  </property>
</Properties>
</file>